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68"/>
  </p:notesMasterIdLst>
  <p:handoutMasterIdLst>
    <p:handoutMasterId r:id="rId69"/>
  </p:handoutMasterIdLst>
  <p:sldIdLst>
    <p:sldId id="377" r:id="rId5"/>
    <p:sldId id="269" r:id="rId6"/>
    <p:sldId id="301" r:id="rId7"/>
    <p:sldId id="533" r:id="rId8"/>
    <p:sldId id="420" r:id="rId9"/>
    <p:sldId id="376" r:id="rId10"/>
    <p:sldId id="458" r:id="rId11"/>
    <p:sldId id="459" r:id="rId12"/>
    <p:sldId id="378" r:id="rId13"/>
    <p:sldId id="428" r:id="rId14"/>
    <p:sldId id="461" r:id="rId15"/>
    <p:sldId id="307" r:id="rId16"/>
    <p:sldId id="543" r:id="rId17"/>
    <p:sldId id="436" r:id="rId18"/>
    <p:sldId id="437" r:id="rId19"/>
    <p:sldId id="357" r:id="rId20"/>
    <p:sldId id="309" r:id="rId21"/>
    <p:sldId id="469" r:id="rId22"/>
    <p:sldId id="470" r:id="rId23"/>
    <p:sldId id="472" r:id="rId24"/>
    <p:sldId id="475" r:id="rId25"/>
    <p:sldId id="476" r:id="rId26"/>
    <p:sldId id="478" r:id="rId27"/>
    <p:sldId id="341" r:id="rId28"/>
    <p:sldId id="342" r:id="rId29"/>
    <p:sldId id="334" r:id="rId30"/>
    <p:sldId id="336" r:id="rId31"/>
    <p:sldId id="541" r:id="rId32"/>
    <p:sldId id="542" r:id="rId33"/>
    <p:sldId id="492" r:id="rId34"/>
    <p:sldId id="479" r:id="rId35"/>
    <p:sldId id="517" r:id="rId36"/>
    <p:sldId id="535" r:id="rId37"/>
    <p:sldId id="536" r:id="rId38"/>
    <p:sldId id="537" r:id="rId39"/>
    <p:sldId id="481" r:id="rId40"/>
    <p:sldId id="498" r:id="rId41"/>
    <p:sldId id="500" r:id="rId42"/>
    <p:sldId id="538" r:id="rId43"/>
    <p:sldId id="501" r:id="rId44"/>
    <p:sldId id="502" r:id="rId45"/>
    <p:sldId id="505" r:id="rId46"/>
    <p:sldId id="506" r:id="rId47"/>
    <p:sldId id="519" r:id="rId48"/>
    <p:sldId id="507" r:id="rId49"/>
    <p:sldId id="485" r:id="rId50"/>
    <p:sldId id="487" r:id="rId51"/>
    <p:sldId id="488" r:id="rId52"/>
    <p:sldId id="520" r:id="rId53"/>
    <p:sldId id="522" r:id="rId54"/>
    <p:sldId id="523" r:id="rId55"/>
    <p:sldId id="524" r:id="rId56"/>
    <p:sldId id="525" r:id="rId57"/>
    <p:sldId id="526" r:id="rId58"/>
    <p:sldId id="527" r:id="rId59"/>
    <p:sldId id="528" r:id="rId60"/>
    <p:sldId id="529" r:id="rId61"/>
    <p:sldId id="539" r:id="rId62"/>
    <p:sldId id="540" r:id="rId63"/>
    <p:sldId id="345" r:id="rId64"/>
    <p:sldId id="346" r:id="rId65"/>
    <p:sldId id="347" r:id="rId66"/>
    <p:sldId id="530" r:id="rId67"/>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Calibri" charset="0"/>
        <a:ea typeface="+mn-ea"/>
        <a:cs typeface="+mn-cs"/>
      </a:defRPr>
    </a:lvl1pPr>
    <a:lvl2pPr marL="457200" algn="l" rtl="0" eaLnBrk="0" fontAlgn="base" hangingPunct="0">
      <a:spcBef>
        <a:spcPct val="0"/>
      </a:spcBef>
      <a:spcAft>
        <a:spcPct val="0"/>
      </a:spcAft>
      <a:defRPr kern="1200">
        <a:solidFill>
          <a:schemeClr val="tx1"/>
        </a:solidFill>
        <a:latin typeface="Calibri" charset="0"/>
        <a:ea typeface="+mn-ea"/>
        <a:cs typeface="+mn-cs"/>
      </a:defRPr>
    </a:lvl2pPr>
    <a:lvl3pPr marL="914400" algn="l" rtl="0" eaLnBrk="0" fontAlgn="base" hangingPunct="0">
      <a:spcBef>
        <a:spcPct val="0"/>
      </a:spcBef>
      <a:spcAft>
        <a:spcPct val="0"/>
      </a:spcAft>
      <a:defRPr kern="1200">
        <a:solidFill>
          <a:schemeClr val="tx1"/>
        </a:solidFill>
        <a:latin typeface="Calibri" charset="0"/>
        <a:ea typeface="+mn-ea"/>
        <a:cs typeface="+mn-cs"/>
      </a:defRPr>
    </a:lvl3pPr>
    <a:lvl4pPr marL="1371600" algn="l" rtl="0" eaLnBrk="0" fontAlgn="base" hangingPunct="0">
      <a:spcBef>
        <a:spcPct val="0"/>
      </a:spcBef>
      <a:spcAft>
        <a:spcPct val="0"/>
      </a:spcAft>
      <a:defRPr kern="1200">
        <a:solidFill>
          <a:schemeClr val="tx1"/>
        </a:solidFill>
        <a:latin typeface="Calibri" charset="0"/>
        <a:ea typeface="+mn-ea"/>
        <a:cs typeface="+mn-cs"/>
      </a:defRPr>
    </a:lvl4pPr>
    <a:lvl5pPr marL="1828800" algn="l" rtl="0" eaLnBrk="0" fontAlgn="base" hangingPunct="0">
      <a:spcBef>
        <a:spcPct val="0"/>
      </a:spcBef>
      <a:spcAft>
        <a:spcPct val="0"/>
      </a:spcAft>
      <a:defRPr kern="1200">
        <a:solidFill>
          <a:schemeClr val="tx1"/>
        </a:solidFill>
        <a:latin typeface="Calibri" charset="0"/>
        <a:ea typeface="+mn-ea"/>
        <a:cs typeface="+mn-cs"/>
      </a:defRPr>
    </a:lvl5pPr>
    <a:lvl6pPr marL="2286000" algn="l" defTabSz="914400" rtl="0" eaLnBrk="1" latinLnBrk="0" hangingPunct="1">
      <a:defRPr kern="1200">
        <a:solidFill>
          <a:schemeClr val="tx1"/>
        </a:solidFill>
        <a:latin typeface="Calibri" charset="0"/>
        <a:ea typeface="+mn-ea"/>
        <a:cs typeface="+mn-cs"/>
      </a:defRPr>
    </a:lvl6pPr>
    <a:lvl7pPr marL="2743200" algn="l" defTabSz="914400" rtl="0" eaLnBrk="1" latinLnBrk="0" hangingPunct="1">
      <a:defRPr kern="1200">
        <a:solidFill>
          <a:schemeClr val="tx1"/>
        </a:solidFill>
        <a:latin typeface="Calibri" charset="0"/>
        <a:ea typeface="+mn-ea"/>
        <a:cs typeface="+mn-cs"/>
      </a:defRPr>
    </a:lvl7pPr>
    <a:lvl8pPr marL="3200400" algn="l" defTabSz="914400" rtl="0" eaLnBrk="1" latinLnBrk="0" hangingPunct="1">
      <a:defRPr kern="1200">
        <a:solidFill>
          <a:schemeClr val="tx1"/>
        </a:solidFill>
        <a:latin typeface="Calibri" charset="0"/>
        <a:ea typeface="+mn-ea"/>
        <a:cs typeface="+mn-cs"/>
      </a:defRPr>
    </a:lvl8pPr>
    <a:lvl9pPr marL="3657600" algn="l" defTabSz="914400" rtl="0" eaLnBrk="1" latinLnBrk="0" hangingPunct="1">
      <a:defRPr kern="1200">
        <a:solidFill>
          <a:schemeClr val="tx1"/>
        </a:solidFill>
        <a:latin typeface="Calibri"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F06A90B-A749-208A-D00E-EF25335465EC}" name="Divya Krishnakumar" initials="DK" userId="S::divya.krishnakumar@ansrsource.com::083ee865-650d-4256-9272-f4d91147c45c" providerId="AD"/>
  <p188:author id="{BF2A948C-1811-CB48-BB9C-92871E13B267}" name="ansrsource_17" initials="AW" userId="ansrsource_17"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Triola, Courtney A" initials="TCA" lastIdx="1" clrIdx="0">
    <p:extLst>
      <p:ext uri="{19B8F6BF-5375-455C-9EA6-DF929625EA0E}">
        <p15:presenceInfo xmlns:p15="http://schemas.microsoft.com/office/powerpoint/2012/main" userId="S-1-5-21-4027829005-1107895287-290554039-156439" providerId="AD"/>
      </p:ext>
    </p:extLst>
  </p:cmAuthor>
  <p:cmAuthor id="2" name="Onderdonk, Natalie" initials="ON" lastIdx="1" clrIdx="1">
    <p:extLst>
      <p:ext uri="{19B8F6BF-5375-455C-9EA6-DF929625EA0E}">
        <p15:presenceInfo xmlns:p15="http://schemas.microsoft.com/office/powerpoint/2012/main" userId="S::Natalie.Onderdonk@cengage.com::794b6c7a-2b12-4b61-8069-51114120681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A78"/>
    <a:srgbClr val="000000"/>
    <a:srgbClr val="E9255F"/>
    <a:srgbClr val="006298"/>
    <a:srgbClr val="FF6300"/>
    <a:srgbClr val="0098D4"/>
    <a:srgbClr val="00B8E7"/>
    <a:srgbClr val="81D0ED"/>
    <a:srgbClr val="F6B7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4FCB000-5087-4A8C-8F10-0A252D4728A1}" v="18" dt="2022-02-20T10:46:58.74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500" autoAdjust="0"/>
    <p:restoredTop sz="94061" autoAdjust="0"/>
  </p:normalViewPr>
  <p:slideViewPr>
    <p:cSldViewPr snapToGrid="0">
      <p:cViewPr varScale="1">
        <p:scale>
          <a:sx n="62" d="100"/>
          <a:sy n="62" d="100"/>
        </p:scale>
        <p:origin x="258" y="66"/>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notesMaster" Target="notesMasters/notesMaster1.xml"/><Relationship Id="rId16" Type="http://schemas.openxmlformats.org/officeDocument/2006/relationships/slide" Target="slides/slide1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handoutMaster" Target="handoutMasters/handoutMaster1.xml"/><Relationship Id="rId77" Type="http://schemas.microsoft.com/office/2018/10/relationships/authors" Target="author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commentAuthors" Target="commentAuthors.xml"/><Relationship Id="rId75"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microsoft.com/office/2015/10/relationships/revisionInfo" Target="revisionInfo.xml"/><Relationship Id="rId7" Type="http://schemas.openxmlformats.org/officeDocument/2006/relationships/slide" Target="slides/slide3.xml"/><Relationship Id="rId71" Type="http://schemas.openxmlformats.org/officeDocument/2006/relationships/presProps" Target="presProps.xml"/><Relationship Id="rId2" Type="http://schemas.openxmlformats.org/officeDocument/2006/relationships/customXml" Target="../customXml/item2.xml"/><Relationship Id="rId29" Type="http://schemas.openxmlformats.org/officeDocument/2006/relationships/slide" Target="slides/slide2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ivya Krishnakumar" userId="083ee865-650d-4256-9272-f4d91147c45c" providerId="ADAL" clId="{94FCB000-5087-4A8C-8F10-0A252D4728A1}"/>
    <pc:docChg chg="undo custSel modSld">
      <pc:chgData name="Divya Krishnakumar" userId="083ee865-650d-4256-9272-f4d91147c45c" providerId="ADAL" clId="{94FCB000-5087-4A8C-8F10-0A252D4728A1}" dt="2022-02-20T10:45:48.384" v="131"/>
      <pc:docMkLst>
        <pc:docMk/>
      </pc:docMkLst>
      <pc:sldChg chg="modSp mod">
        <pc:chgData name="Divya Krishnakumar" userId="083ee865-650d-4256-9272-f4d91147c45c" providerId="ADAL" clId="{94FCB000-5087-4A8C-8F10-0A252D4728A1}" dt="2022-02-20T10:13:11.242" v="11" actId="20577"/>
        <pc:sldMkLst>
          <pc:docMk/>
          <pc:sldMk cId="3831289291" sldId="307"/>
        </pc:sldMkLst>
        <pc:spChg chg="mod">
          <ac:chgData name="Divya Krishnakumar" userId="083ee865-650d-4256-9272-f4d91147c45c" providerId="ADAL" clId="{94FCB000-5087-4A8C-8F10-0A252D4728A1}" dt="2022-02-20T10:13:11.242" v="11" actId="20577"/>
          <ac:spMkLst>
            <pc:docMk/>
            <pc:sldMk cId="3831289291" sldId="307"/>
            <ac:spMk id="6" creationId="{1560DD7E-8221-45EC-B849-91DC33361686}"/>
          </ac:spMkLst>
        </pc:spChg>
      </pc:sldChg>
      <pc:sldChg chg="modSp mod">
        <pc:chgData name="Divya Krishnakumar" userId="083ee865-650d-4256-9272-f4d91147c45c" providerId="ADAL" clId="{94FCB000-5087-4A8C-8F10-0A252D4728A1}" dt="2022-02-20T10:23:02.664" v="35" actId="20577"/>
        <pc:sldMkLst>
          <pc:docMk/>
          <pc:sldMk cId="2209717256" sldId="336"/>
        </pc:sldMkLst>
        <pc:spChg chg="mod">
          <ac:chgData name="Divya Krishnakumar" userId="083ee865-650d-4256-9272-f4d91147c45c" providerId="ADAL" clId="{94FCB000-5087-4A8C-8F10-0A252D4728A1}" dt="2022-02-20T10:23:02.664" v="35" actId="20577"/>
          <ac:spMkLst>
            <pc:docMk/>
            <pc:sldMk cId="2209717256" sldId="336"/>
            <ac:spMk id="2" creationId="{00000000-0000-0000-0000-000000000000}"/>
          </ac:spMkLst>
        </pc:spChg>
      </pc:sldChg>
      <pc:sldChg chg="modSp mod addCm delCm modCm">
        <pc:chgData name="Divya Krishnakumar" userId="083ee865-650d-4256-9272-f4d91147c45c" providerId="ADAL" clId="{94FCB000-5087-4A8C-8F10-0A252D4728A1}" dt="2022-02-20T10:23:59.171" v="37"/>
        <pc:sldMkLst>
          <pc:docMk/>
          <pc:sldMk cId="3959071819" sldId="342"/>
        </pc:sldMkLst>
        <pc:spChg chg="mod">
          <ac:chgData name="Divya Krishnakumar" userId="083ee865-650d-4256-9272-f4d91147c45c" providerId="ADAL" clId="{94FCB000-5087-4A8C-8F10-0A252D4728A1}" dt="2022-02-20T10:22:15.188" v="30" actId="20577"/>
          <ac:spMkLst>
            <pc:docMk/>
            <pc:sldMk cId="3959071819" sldId="342"/>
            <ac:spMk id="2" creationId="{00000000-0000-0000-0000-000000000000}"/>
          </ac:spMkLst>
        </pc:spChg>
      </pc:sldChg>
      <pc:sldChg chg="modSp mod">
        <pc:chgData name="Divya Krishnakumar" userId="083ee865-650d-4256-9272-f4d91147c45c" providerId="ADAL" clId="{94FCB000-5087-4A8C-8F10-0A252D4728A1}" dt="2022-02-20T10:15:33.175" v="12" actId="20577"/>
        <pc:sldMkLst>
          <pc:docMk/>
          <pc:sldMk cId="2532773647" sldId="357"/>
        </pc:sldMkLst>
        <pc:spChg chg="mod">
          <ac:chgData name="Divya Krishnakumar" userId="083ee865-650d-4256-9272-f4d91147c45c" providerId="ADAL" clId="{94FCB000-5087-4A8C-8F10-0A252D4728A1}" dt="2022-02-20T10:15:33.175" v="12" actId="20577"/>
          <ac:spMkLst>
            <pc:docMk/>
            <pc:sldMk cId="2532773647" sldId="357"/>
            <ac:spMk id="3" creationId="{137FD6E0-DE58-42D3-A2D7-3F26486CBD74}"/>
          </ac:spMkLst>
        </pc:spChg>
      </pc:sldChg>
      <pc:sldChg chg="modSp mod">
        <pc:chgData name="Divya Krishnakumar" userId="083ee865-650d-4256-9272-f4d91147c45c" providerId="ADAL" clId="{94FCB000-5087-4A8C-8F10-0A252D4728A1}" dt="2022-02-20T10:02:21.759" v="0" actId="20577"/>
        <pc:sldMkLst>
          <pc:docMk/>
          <pc:sldMk cId="1460256132" sldId="376"/>
        </pc:sldMkLst>
        <pc:spChg chg="mod">
          <ac:chgData name="Divya Krishnakumar" userId="083ee865-650d-4256-9272-f4d91147c45c" providerId="ADAL" clId="{94FCB000-5087-4A8C-8F10-0A252D4728A1}" dt="2022-02-20T10:02:21.759" v="0" actId="20577"/>
          <ac:spMkLst>
            <pc:docMk/>
            <pc:sldMk cId="1460256132" sldId="376"/>
            <ac:spMk id="2" creationId="{00000000-0000-0000-0000-000000000000}"/>
          </ac:spMkLst>
        </pc:spChg>
      </pc:sldChg>
      <pc:sldChg chg="modSp mod">
        <pc:chgData name="Divya Krishnakumar" userId="083ee865-650d-4256-9272-f4d91147c45c" providerId="ADAL" clId="{94FCB000-5087-4A8C-8F10-0A252D4728A1}" dt="2022-02-20T10:08:21.074" v="8" actId="6549"/>
        <pc:sldMkLst>
          <pc:docMk/>
          <pc:sldMk cId="2064070850" sldId="420"/>
        </pc:sldMkLst>
        <pc:spChg chg="mod">
          <ac:chgData name="Divya Krishnakumar" userId="083ee865-650d-4256-9272-f4d91147c45c" providerId="ADAL" clId="{94FCB000-5087-4A8C-8F10-0A252D4728A1}" dt="2022-02-20T10:08:21.074" v="8" actId="6549"/>
          <ac:spMkLst>
            <pc:docMk/>
            <pc:sldMk cId="2064070850" sldId="420"/>
            <ac:spMk id="3" creationId="{DE482330-7DDD-44FE-B24F-B5505B0ED059}"/>
          </ac:spMkLst>
        </pc:spChg>
      </pc:sldChg>
      <pc:sldChg chg="addCm">
        <pc:chgData name="Divya Krishnakumar" userId="083ee865-650d-4256-9272-f4d91147c45c" providerId="ADAL" clId="{94FCB000-5087-4A8C-8F10-0A252D4728A1}" dt="2022-02-20T10:09:57.822" v="9"/>
        <pc:sldMkLst>
          <pc:docMk/>
          <pc:sldMk cId="3692444895" sldId="458"/>
        </pc:sldMkLst>
      </pc:sldChg>
      <pc:sldChg chg="modSp mod">
        <pc:chgData name="Divya Krishnakumar" userId="083ee865-650d-4256-9272-f4d91147c45c" providerId="ADAL" clId="{94FCB000-5087-4A8C-8F10-0A252D4728A1}" dt="2022-02-20T10:18:55.547" v="26" actId="20577"/>
        <pc:sldMkLst>
          <pc:docMk/>
          <pc:sldMk cId="2098040031" sldId="476"/>
        </pc:sldMkLst>
        <pc:spChg chg="mod">
          <ac:chgData name="Divya Krishnakumar" userId="083ee865-650d-4256-9272-f4d91147c45c" providerId="ADAL" clId="{94FCB000-5087-4A8C-8F10-0A252D4728A1}" dt="2022-02-20T10:18:55.547" v="26" actId="20577"/>
          <ac:spMkLst>
            <pc:docMk/>
            <pc:sldMk cId="2098040031" sldId="476"/>
            <ac:spMk id="3" creationId="{855FBCEF-D9F8-4E29-BCA9-B14EDE0204CC}"/>
          </ac:spMkLst>
        </pc:spChg>
      </pc:sldChg>
      <pc:sldChg chg="modSp mod">
        <pc:chgData name="Divya Krishnakumar" userId="083ee865-650d-4256-9272-f4d91147c45c" providerId="ADAL" clId="{94FCB000-5087-4A8C-8F10-0A252D4728A1}" dt="2022-02-20T10:20:12.269" v="27" actId="6549"/>
        <pc:sldMkLst>
          <pc:docMk/>
          <pc:sldMk cId="524230221" sldId="478"/>
        </pc:sldMkLst>
        <pc:spChg chg="mod">
          <ac:chgData name="Divya Krishnakumar" userId="083ee865-650d-4256-9272-f4d91147c45c" providerId="ADAL" clId="{94FCB000-5087-4A8C-8F10-0A252D4728A1}" dt="2022-02-20T10:20:12.269" v="27" actId="6549"/>
          <ac:spMkLst>
            <pc:docMk/>
            <pc:sldMk cId="524230221" sldId="478"/>
            <ac:spMk id="3" creationId="{C9E06784-BA94-476A-A886-C8D42FD3C2C0}"/>
          </ac:spMkLst>
        </pc:spChg>
      </pc:sldChg>
      <pc:sldChg chg="modSp mod">
        <pc:chgData name="Divya Krishnakumar" userId="083ee865-650d-4256-9272-f4d91147c45c" providerId="ADAL" clId="{94FCB000-5087-4A8C-8F10-0A252D4728A1}" dt="2022-02-20T10:40:50.384" v="130" actId="20577"/>
        <pc:sldMkLst>
          <pc:docMk/>
          <pc:sldMk cId="2997004488" sldId="487"/>
        </pc:sldMkLst>
        <pc:graphicFrameChg chg="modGraphic">
          <ac:chgData name="Divya Krishnakumar" userId="083ee865-650d-4256-9272-f4d91147c45c" providerId="ADAL" clId="{94FCB000-5087-4A8C-8F10-0A252D4728A1}" dt="2022-02-20T10:40:50.384" v="130" actId="20577"/>
          <ac:graphicFrameMkLst>
            <pc:docMk/>
            <pc:sldMk cId="2997004488" sldId="487"/>
            <ac:graphicFrameMk id="9" creationId="{6AFD5C45-EAEC-4138-BBB1-93FD5C243C44}"/>
          </ac:graphicFrameMkLst>
        </pc:graphicFrameChg>
      </pc:sldChg>
      <pc:sldChg chg="modSp mod">
        <pc:chgData name="Divya Krishnakumar" userId="083ee865-650d-4256-9272-f4d91147c45c" providerId="ADAL" clId="{94FCB000-5087-4A8C-8F10-0A252D4728A1}" dt="2022-02-20T10:32:53.972" v="70" actId="20577"/>
        <pc:sldMkLst>
          <pc:docMk/>
          <pc:sldMk cId="3853195201" sldId="500"/>
        </pc:sldMkLst>
        <pc:spChg chg="mod">
          <ac:chgData name="Divya Krishnakumar" userId="083ee865-650d-4256-9272-f4d91147c45c" providerId="ADAL" clId="{94FCB000-5087-4A8C-8F10-0A252D4728A1}" dt="2022-02-20T10:32:53.972" v="70" actId="20577"/>
          <ac:spMkLst>
            <pc:docMk/>
            <pc:sldMk cId="3853195201" sldId="500"/>
            <ac:spMk id="7" creationId="{FAC4B452-9ED5-43ED-BDC7-4D8D8E199FD2}"/>
          </ac:spMkLst>
        </pc:spChg>
      </pc:sldChg>
      <pc:sldChg chg="modSp mod">
        <pc:chgData name="Divya Krishnakumar" userId="083ee865-650d-4256-9272-f4d91147c45c" providerId="ADAL" clId="{94FCB000-5087-4A8C-8F10-0A252D4728A1}" dt="2022-02-20T10:35:38.317" v="74" actId="108"/>
        <pc:sldMkLst>
          <pc:docMk/>
          <pc:sldMk cId="49533817" sldId="502"/>
        </pc:sldMkLst>
        <pc:spChg chg="mod">
          <ac:chgData name="Divya Krishnakumar" userId="083ee865-650d-4256-9272-f4d91147c45c" providerId="ADAL" clId="{94FCB000-5087-4A8C-8F10-0A252D4728A1}" dt="2022-02-20T10:35:38.317" v="74" actId="108"/>
          <ac:spMkLst>
            <pc:docMk/>
            <pc:sldMk cId="49533817" sldId="502"/>
            <ac:spMk id="3" creationId="{00EB979B-A2D4-464E-9B7B-9304EBE012DC}"/>
          </ac:spMkLst>
        </pc:spChg>
      </pc:sldChg>
      <pc:sldChg chg="modSp mod">
        <pc:chgData name="Divya Krishnakumar" userId="083ee865-650d-4256-9272-f4d91147c45c" providerId="ADAL" clId="{94FCB000-5087-4A8C-8F10-0A252D4728A1}" dt="2022-02-20T10:37:27.205" v="122" actId="20577"/>
        <pc:sldMkLst>
          <pc:docMk/>
          <pc:sldMk cId="3092831605" sldId="506"/>
        </pc:sldMkLst>
        <pc:spChg chg="mod">
          <ac:chgData name="Divya Krishnakumar" userId="083ee865-650d-4256-9272-f4d91147c45c" providerId="ADAL" clId="{94FCB000-5087-4A8C-8F10-0A252D4728A1}" dt="2022-02-20T10:37:27.205" v="122" actId="20577"/>
          <ac:spMkLst>
            <pc:docMk/>
            <pc:sldMk cId="3092831605" sldId="506"/>
            <ac:spMk id="5" creationId="{33C049DD-CCF1-4B46-B60C-466EE0FB3522}"/>
          </ac:spMkLst>
        </pc:spChg>
      </pc:sldChg>
      <pc:sldChg chg="addCm">
        <pc:chgData name="Divya Krishnakumar" userId="083ee865-650d-4256-9272-f4d91147c45c" providerId="ADAL" clId="{94FCB000-5087-4A8C-8F10-0A252D4728A1}" dt="2022-02-20T10:26:29.874" v="43"/>
        <pc:sldMkLst>
          <pc:docMk/>
          <pc:sldMk cId="3020374046" sldId="517"/>
        </pc:sldMkLst>
      </pc:sldChg>
      <pc:sldChg chg="modSp mod addCm modCm">
        <pc:chgData name="Divya Krishnakumar" userId="083ee865-650d-4256-9272-f4d91147c45c" providerId="ADAL" clId="{94FCB000-5087-4A8C-8F10-0A252D4728A1}" dt="2022-02-20T10:38:17.462" v="124" actId="20577"/>
        <pc:sldMkLst>
          <pc:docMk/>
          <pc:sldMk cId="3173953423" sldId="519"/>
        </pc:sldMkLst>
        <pc:spChg chg="mod">
          <ac:chgData name="Divya Krishnakumar" userId="083ee865-650d-4256-9272-f4d91147c45c" providerId="ADAL" clId="{94FCB000-5087-4A8C-8F10-0A252D4728A1}" dt="2022-02-20T10:38:17.462" v="124" actId="20577"/>
          <ac:spMkLst>
            <pc:docMk/>
            <pc:sldMk cId="3173953423" sldId="519"/>
            <ac:spMk id="5" creationId="{33C049DD-CCF1-4B46-B60C-466EE0FB3522}"/>
          </ac:spMkLst>
        </pc:spChg>
      </pc:sldChg>
      <pc:sldChg chg="modSp mod">
        <pc:chgData name="Divya Krishnakumar" userId="083ee865-650d-4256-9272-f4d91147c45c" providerId="ADAL" clId="{94FCB000-5087-4A8C-8F10-0A252D4728A1}" dt="2022-02-20T10:05:30.994" v="3" actId="20577"/>
        <pc:sldMkLst>
          <pc:docMk/>
          <pc:sldMk cId="3638231714" sldId="526"/>
        </pc:sldMkLst>
        <pc:spChg chg="mod">
          <ac:chgData name="Divya Krishnakumar" userId="083ee865-650d-4256-9272-f4d91147c45c" providerId="ADAL" clId="{94FCB000-5087-4A8C-8F10-0A252D4728A1}" dt="2022-02-20T10:05:30.994" v="3" actId="20577"/>
          <ac:spMkLst>
            <pc:docMk/>
            <pc:sldMk cId="3638231714" sldId="526"/>
            <ac:spMk id="2" creationId="{AC034324-782B-432C-99DD-EA603DB76109}"/>
          </ac:spMkLst>
        </pc:spChg>
      </pc:sldChg>
      <pc:sldChg chg="modSp mod">
        <pc:chgData name="Divya Krishnakumar" userId="083ee865-650d-4256-9272-f4d91147c45c" providerId="ADAL" clId="{94FCB000-5087-4A8C-8F10-0A252D4728A1}" dt="2022-02-20T10:07:29.899" v="5" actId="20577"/>
        <pc:sldMkLst>
          <pc:docMk/>
          <pc:sldMk cId="3844971755" sldId="533"/>
        </pc:sldMkLst>
        <pc:graphicFrameChg chg="modGraphic">
          <ac:chgData name="Divya Krishnakumar" userId="083ee865-650d-4256-9272-f4d91147c45c" providerId="ADAL" clId="{94FCB000-5087-4A8C-8F10-0A252D4728A1}" dt="2022-02-20T10:07:29.899" v="5" actId="20577"/>
          <ac:graphicFrameMkLst>
            <pc:docMk/>
            <pc:sldMk cId="3844971755" sldId="533"/>
            <ac:graphicFrameMk id="4" creationId="{6CDE175C-407D-44E9-A0F4-B369749754DD}"/>
          </ac:graphicFrameMkLst>
        </pc:graphicFrameChg>
      </pc:sldChg>
      <pc:sldChg chg="modSp mod addCm modCm">
        <pc:chgData name="Divya Krishnakumar" userId="083ee865-650d-4256-9272-f4d91147c45c" providerId="ADAL" clId="{94FCB000-5087-4A8C-8F10-0A252D4728A1}" dt="2022-02-20T10:29:11.765" v="54" actId="20577"/>
        <pc:sldMkLst>
          <pc:docMk/>
          <pc:sldMk cId="3275304589" sldId="535"/>
        </pc:sldMkLst>
        <pc:graphicFrameChg chg="modGraphic">
          <ac:chgData name="Divya Krishnakumar" userId="083ee865-650d-4256-9272-f4d91147c45c" providerId="ADAL" clId="{94FCB000-5087-4A8C-8F10-0A252D4728A1}" dt="2022-02-20T10:29:11.765" v="54" actId="20577"/>
          <ac:graphicFrameMkLst>
            <pc:docMk/>
            <pc:sldMk cId="3275304589" sldId="535"/>
            <ac:graphicFrameMk id="5" creationId="{9B6F107F-75D3-49D5-B026-78A0627D941B}"/>
          </ac:graphicFrameMkLst>
        </pc:graphicFrameChg>
      </pc:sldChg>
      <pc:sldChg chg="modSp mod">
        <pc:chgData name="Divya Krishnakumar" userId="083ee865-650d-4256-9272-f4d91147c45c" providerId="ADAL" clId="{94FCB000-5087-4A8C-8F10-0A252D4728A1}" dt="2022-02-20T10:32:04.313" v="68" actId="20577"/>
        <pc:sldMkLst>
          <pc:docMk/>
          <pc:sldMk cId="248407011" sldId="537"/>
        </pc:sldMkLst>
        <pc:graphicFrameChg chg="modGraphic">
          <ac:chgData name="Divya Krishnakumar" userId="083ee865-650d-4256-9272-f4d91147c45c" providerId="ADAL" clId="{94FCB000-5087-4A8C-8F10-0A252D4728A1}" dt="2022-02-20T10:32:04.313" v="68" actId="20577"/>
          <ac:graphicFrameMkLst>
            <pc:docMk/>
            <pc:sldMk cId="248407011" sldId="537"/>
            <ac:graphicFrameMk id="5" creationId="{9B6F107F-75D3-49D5-B026-78A0627D941B}"/>
          </ac:graphicFrameMkLst>
        </pc:graphicFrameChg>
      </pc:sldChg>
      <pc:sldChg chg="addCm">
        <pc:chgData name="Divya Krishnakumar" userId="083ee865-650d-4256-9272-f4d91147c45c" providerId="ADAL" clId="{94FCB000-5087-4A8C-8F10-0A252D4728A1}" dt="2022-02-20T10:45:48.384" v="131"/>
        <pc:sldMkLst>
          <pc:docMk/>
          <pc:sldMk cId="3987775132" sldId="540"/>
        </pc:sldMkLst>
      </pc:sldChg>
      <pc:sldChg chg="modSp mod">
        <pc:chgData name="Divya Krishnakumar" userId="083ee865-650d-4256-9272-f4d91147c45c" providerId="ADAL" clId="{94FCB000-5087-4A8C-8F10-0A252D4728A1}" dt="2022-02-20T10:24:22.435" v="42" actId="20577"/>
        <pc:sldMkLst>
          <pc:docMk/>
          <pc:sldMk cId="3168271882" sldId="542"/>
        </pc:sldMkLst>
        <pc:spChg chg="mod">
          <ac:chgData name="Divya Krishnakumar" userId="083ee865-650d-4256-9272-f4d91147c45c" providerId="ADAL" clId="{94FCB000-5087-4A8C-8F10-0A252D4728A1}" dt="2022-02-20T10:24:22.435" v="42" actId="20577"/>
          <ac:spMkLst>
            <pc:docMk/>
            <pc:sldMk cId="3168271882" sldId="542"/>
            <ac:spMk id="2"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E8AA413-85C6-40F2-B867-268CAAA7E377}" type="datetimeFigureOut">
              <a:rPr lang="en-US" smtClean="0"/>
              <a:t>2/23/2022</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767803E-66EE-42CE-8DFB-98553954E472}" type="slidenum">
              <a:rPr lang="en-US" smtClean="0"/>
              <a:t>‹#›</a:t>
            </a:fld>
            <a:endParaRPr lang="en-US" dirty="0"/>
          </a:p>
        </p:txBody>
      </p:sp>
    </p:spTree>
    <p:extLst>
      <p:ext uri="{BB962C8B-B14F-4D97-AF65-F5344CB8AC3E}">
        <p14:creationId xmlns:p14="http://schemas.microsoft.com/office/powerpoint/2010/main" val="217621028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86680D68-05FF-7942-990A-B21BB8E6CE33}" type="datetimeFigureOut">
              <a:rPr lang="en-US"/>
              <a:pPr>
                <a:defRPr/>
              </a:pPr>
              <a:t>2/23/2022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a:latin typeface="+mn-lt"/>
              </a:defRPr>
            </a:lvl1pPr>
          </a:lstStyle>
          <a:p>
            <a:pPr>
              <a:defRPr/>
            </a:pPr>
            <a:fld id="{91CAE60C-72A0-D14D-8733-C13212F694AD}" type="slidenum">
              <a:rPr lang="en-US"/>
              <a:pPr>
                <a:defRPr/>
              </a:pPr>
              <a:t>‹#›</a:t>
            </a:fld>
            <a:endParaRPr lang="en-US" dirty="0"/>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1</a:t>
            </a:fld>
            <a:endParaRPr lang="en-US" dirty="0"/>
          </a:p>
        </p:txBody>
      </p:sp>
    </p:spTree>
    <p:extLst>
      <p:ext uri="{BB962C8B-B14F-4D97-AF65-F5344CB8AC3E}">
        <p14:creationId xmlns:p14="http://schemas.microsoft.com/office/powerpoint/2010/main" val="39581679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0" dirty="0"/>
              <a:t>Instructions: </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1. Use this activity to solicit student opinions about ethical hacking and related concepts in the module or to play a game. </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2. Go to kahoot.com, or the platform of your preference, and log in or sign up.</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3. Create the challenge.</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4. Teacher Tip: Turn off the timer to prioritize accuracy or turn on the nickname generator to avoid inappropriate nicknames.</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5. Invite players by sharing the link or PIN.</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6. This can be done synchronously during class or asynchronously for review or homework. </a:t>
            </a:r>
          </a:p>
          <a:p>
            <a:endParaRPr lang="en-IN"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28</a:t>
            </a:fld>
            <a:endParaRPr lang="en-US" dirty="0"/>
          </a:p>
        </p:txBody>
      </p:sp>
    </p:spTree>
    <p:extLst>
      <p:ext uri="{BB962C8B-B14F-4D97-AF65-F5344CB8AC3E}">
        <p14:creationId xmlns:p14="http://schemas.microsoft.com/office/powerpoint/2010/main" val="41349861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29</a:t>
            </a:fld>
            <a:endParaRPr lang="en-US" dirty="0"/>
          </a:p>
        </p:txBody>
      </p:sp>
    </p:spTree>
    <p:extLst>
      <p:ext uri="{BB962C8B-B14F-4D97-AF65-F5344CB8AC3E}">
        <p14:creationId xmlns:p14="http://schemas.microsoft.com/office/powerpoint/2010/main" val="1799819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Instructions: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Use the Knowledge Check questions to periodically pose a question to students during class to gauge how well they can recall the material that was presented.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58</a:t>
            </a:fld>
            <a:endParaRPr lang="en-US" dirty="0"/>
          </a:p>
        </p:txBody>
      </p:sp>
    </p:spTree>
    <p:extLst>
      <p:ext uri="{BB962C8B-B14F-4D97-AF65-F5344CB8AC3E}">
        <p14:creationId xmlns:p14="http://schemas.microsoft.com/office/powerpoint/2010/main" val="13057020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59</a:t>
            </a:fld>
            <a:endParaRPr lang="en-US" dirty="0"/>
          </a:p>
        </p:txBody>
      </p:sp>
    </p:spTree>
    <p:extLst>
      <p:ext uri="{BB962C8B-B14F-4D97-AF65-F5344CB8AC3E}">
        <p14:creationId xmlns:p14="http://schemas.microsoft.com/office/powerpoint/2010/main" val="35971376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Instructions:</a:t>
            </a:r>
          </a:p>
          <a:p>
            <a:r>
              <a:rPr lang="en-US" sz="1200" dirty="0">
                <a:effectLst/>
                <a:latin typeface="Calibri" panose="020F0502020204030204" pitchFamily="34" charset="0"/>
                <a:ea typeface="Calibri" panose="020F0502020204030204" pitchFamily="34" charset="0"/>
                <a:cs typeface="Times New Roman" panose="02020603050405020304" pitchFamily="18" charset="0"/>
              </a:rPr>
              <a:t>Use the Discussion activity to encourage group conversation about a related topic of interest.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60</a:t>
            </a:fld>
            <a:endParaRPr lang="en-US" dirty="0"/>
          </a:p>
        </p:txBody>
      </p:sp>
    </p:spTree>
    <p:extLst>
      <p:ext uri="{BB962C8B-B14F-4D97-AF65-F5344CB8AC3E}">
        <p14:creationId xmlns:p14="http://schemas.microsoft.com/office/powerpoint/2010/main" val="6379586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61</a:t>
            </a:fld>
            <a:endParaRPr lang="en-US" dirty="0"/>
          </a:p>
        </p:txBody>
      </p:sp>
    </p:spTree>
    <p:extLst>
      <p:ext uri="{BB962C8B-B14F-4D97-AF65-F5344CB8AC3E}">
        <p14:creationId xmlns:p14="http://schemas.microsoft.com/office/powerpoint/2010/main" val="1032672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Instructions:</a:t>
            </a:r>
          </a:p>
          <a:p>
            <a:pPr marL="0" indent="0">
              <a:buFontTx/>
              <a:buNone/>
            </a:pPr>
            <a:r>
              <a:rPr lang="en-US" dirty="0"/>
              <a:t>Use the Self-Assessment question to encourage students to evaluate their progress or goals in the course, as well as determine how they might apply their learning or grow as an individual. </a:t>
            </a:r>
          </a:p>
          <a:p>
            <a:pPr marL="0" indent="0">
              <a:buFontTx/>
              <a:buNone/>
            </a:pPr>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62</a:t>
            </a:fld>
            <a:endParaRPr lang="en-US" dirty="0"/>
          </a:p>
        </p:txBody>
      </p:sp>
    </p:spTree>
    <p:extLst>
      <p:ext uri="{BB962C8B-B14F-4D97-AF65-F5344CB8AC3E}">
        <p14:creationId xmlns:p14="http://schemas.microsoft.com/office/powerpoint/2010/main" val="20745235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2</a:t>
            </a:fld>
            <a:endParaRPr lang="en-US" dirty="0"/>
          </a:p>
        </p:txBody>
      </p:sp>
    </p:spTree>
    <p:extLst>
      <p:ext uri="{BB962C8B-B14F-4D97-AF65-F5344CB8AC3E}">
        <p14:creationId xmlns:p14="http://schemas.microsoft.com/office/powerpoint/2010/main" val="17295413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6</a:t>
            </a:fld>
            <a:endParaRPr lang="en-US" dirty="0"/>
          </a:p>
        </p:txBody>
      </p:sp>
    </p:spTree>
    <p:extLst>
      <p:ext uri="{BB962C8B-B14F-4D97-AF65-F5344CB8AC3E}">
        <p14:creationId xmlns:p14="http://schemas.microsoft.com/office/powerpoint/2010/main" val="11349357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7</a:t>
            </a:fld>
            <a:endParaRPr lang="en-US" dirty="0"/>
          </a:p>
        </p:txBody>
      </p:sp>
    </p:spTree>
    <p:extLst>
      <p:ext uri="{BB962C8B-B14F-4D97-AF65-F5344CB8AC3E}">
        <p14:creationId xmlns:p14="http://schemas.microsoft.com/office/powerpoint/2010/main" val="32680636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8</a:t>
            </a:fld>
            <a:endParaRPr lang="en-US" dirty="0"/>
          </a:p>
        </p:txBody>
      </p:sp>
    </p:spTree>
    <p:extLst>
      <p:ext uri="{BB962C8B-B14F-4D97-AF65-F5344CB8AC3E}">
        <p14:creationId xmlns:p14="http://schemas.microsoft.com/office/powerpoint/2010/main" val="41214820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Instructions: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Use the Knowledge Check questions to periodically pose a question to students during class to gauge how well they can recall the material that was presented.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24</a:t>
            </a:fld>
            <a:endParaRPr lang="en-US" dirty="0"/>
          </a:p>
        </p:txBody>
      </p:sp>
    </p:spTree>
    <p:extLst>
      <p:ext uri="{BB962C8B-B14F-4D97-AF65-F5344CB8AC3E}">
        <p14:creationId xmlns:p14="http://schemas.microsoft.com/office/powerpoint/2010/main" val="13057020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25</a:t>
            </a:fld>
            <a:endParaRPr lang="en-US" dirty="0"/>
          </a:p>
        </p:txBody>
      </p:sp>
    </p:spTree>
    <p:extLst>
      <p:ext uri="{BB962C8B-B14F-4D97-AF65-F5344CB8AC3E}">
        <p14:creationId xmlns:p14="http://schemas.microsoft.com/office/powerpoint/2010/main" val="35971376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0" dirty="0"/>
              <a:t>Instructions: </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1. Use this activity to solicit student opinions about ethical hacking and related concepts in the module or to play a game. </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2. Go to kahoot.com, or the platform of your preference, and log in or sign up.</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3. Create the challenge.</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4. Teacher Tip: Turn off the timer to prioritize accuracy or turn on the nickname generator to avoid inappropriate nicknames.</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5. Invite players by sharing the link or PIN.</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6. This can be done synchronously during class or asynchronously for review or homework. </a:t>
            </a:r>
          </a:p>
          <a:p>
            <a:endParaRPr lang="en-IN"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26</a:t>
            </a:fld>
            <a:endParaRPr lang="en-US" dirty="0"/>
          </a:p>
        </p:txBody>
      </p:sp>
    </p:spTree>
    <p:extLst>
      <p:ext uri="{BB962C8B-B14F-4D97-AF65-F5344CB8AC3E}">
        <p14:creationId xmlns:p14="http://schemas.microsoft.com/office/powerpoint/2010/main" val="11371769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27</a:t>
            </a:fld>
            <a:endParaRPr lang="en-US" dirty="0"/>
          </a:p>
        </p:txBody>
      </p:sp>
    </p:spTree>
    <p:extLst>
      <p:ext uri="{BB962C8B-B14F-4D97-AF65-F5344CB8AC3E}">
        <p14:creationId xmlns:p14="http://schemas.microsoft.com/office/powerpoint/2010/main" val="33467413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192" y="16"/>
            <a:ext cx="12191807" cy="6865874"/>
          </a:xfrm>
          <a:prstGeom prst="rect">
            <a:avLst/>
          </a:prstGeom>
        </p:spPr>
      </p:pic>
      <p:sp>
        <p:nvSpPr>
          <p:cNvPr id="2" name="Title 1"/>
          <p:cNvSpPr>
            <a:spLocks noGrp="1"/>
          </p:cNvSpPr>
          <p:nvPr>
            <p:ph type="title"/>
          </p:nvPr>
        </p:nvSpPr>
        <p:spPr>
          <a:xfrm>
            <a:off x="838200" y="2291187"/>
            <a:ext cx="10515600" cy="684026"/>
          </a:xfrm>
        </p:spPr>
        <p:txBody>
          <a:bodyPr/>
          <a:lstStyle>
            <a:lvl1pPr>
              <a:defRPr>
                <a:solidFill>
                  <a:schemeClr val="bg1"/>
                </a:solidFill>
              </a:defRPr>
            </a:lvl1pPr>
          </a:lstStyle>
          <a:p>
            <a:r>
              <a:rPr lang="en-US"/>
              <a:t>Click to edit Master title style</a:t>
            </a:r>
          </a:p>
        </p:txBody>
      </p:sp>
      <p:sp>
        <p:nvSpPr>
          <p:cNvPr id="3" name="Text Placeholder 2"/>
          <p:cNvSpPr>
            <a:spLocks noGrp="1"/>
          </p:cNvSpPr>
          <p:nvPr>
            <p:ph type="body" sz="quarter" idx="10" hasCustomPrompt="1"/>
          </p:nvPr>
        </p:nvSpPr>
        <p:spPr>
          <a:xfrm>
            <a:off x="4867275" y="3619985"/>
            <a:ext cx="2457450" cy="597477"/>
          </a:xfrm>
        </p:spPr>
        <p:txBody>
          <a:bodyPr>
            <a:normAutofit/>
          </a:bodyPr>
          <a:lstStyle>
            <a:lvl1pPr marL="0" indent="0" algn="ctr">
              <a:buNone/>
              <a:defRPr sz="2000" b="0" i="0">
                <a:solidFill>
                  <a:schemeClr val="bg1"/>
                </a:solidFill>
                <a:latin typeface="Arial" charset="0"/>
                <a:ea typeface="Arial" charset="0"/>
                <a:cs typeface="Arial" charset="0"/>
              </a:defRPr>
            </a:lvl1pPr>
          </a:lstStyle>
          <a:p>
            <a:pPr lvl="0"/>
            <a:r>
              <a:rPr lang="en-US"/>
              <a:t>Click to edit date</a:t>
            </a:r>
          </a:p>
        </p:txBody>
      </p:sp>
      <p:pic>
        <p:nvPicPr>
          <p:cNvPr id="9"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732658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Bullet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Foote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Antill,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
        <p:nvSpPr>
          <p:cNvPr id="7" name="Text Placeholder 11">
            <a:extLst>
              <a:ext uri="{FF2B5EF4-FFF2-40B4-BE49-F238E27FC236}">
                <a16:creationId xmlns:a16="http://schemas.microsoft.com/office/drawing/2014/main" id="{623BC119-C238-4C36-BBED-7F10BDC9AEA8}"/>
              </a:ext>
            </a:extLst>
          </p:cNvPr>
          <p:cNvSpPr>
            <a:spLocks noGrp="1"/>
          </p:cNvSpPr>
          <p:nvPr>
            <p:ph type="body" sz="quarter" idx="17" hasCustomPrompt="1"/>
          </p:nvPr>
        </p:nvSpPr>
        <p:spPr>
          <a:xfrm>
            <a:off x="743576" y="1638300"/>
            <a:ext cx="10857874" cy="1936791"/>
          </a:xfrm>
        </p:spPr>
        <p:txBody>
          <a:bodyPr>
            <a:normAutofit/>
          </a:bodyPr>
          <a:lstStyle>
            <a:lvl1pPr marL="342900" indent="-342900">
              <a:buClr>
                <a:srgbClr val="004A78"/>
              </a:buClr>
              <a:buFont typeface="Arial" charset="0"/>
              <a:buChar char="•"/>
              <a:defRPr sz="2000">
                <a:solidFill>
                  <a:srgbClr val="004A78"/>
                </a:solidFill>
              </a:defRPr>
            </a:lvl1pPr>
            <a:lvl2pPr marL="685800" marR="0" indent="-228600" algn="l" defTabSz="914400" rtl="0" eaLnBrk="1" fontAlgn="base" latinLnBrk="0" hangingPunct="1">
              <a:lnSpc>
                <a:spcPct val="90000"/>
              </a:lnSpc>
              <a:spcBef>
                <a:spcPts val="500"/>
              </a:spcBef>
              <a:spcAft>
                <a:spcPct val="0"/>
              </a:spcAft>
              <a:buClr>
                <a:srgbClr val="006298"/>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9">
            <a:extLst>
              <a:ext uri="{FF2B5EF4-FFF2-40B4-BE49-F238E27FC236}">
                <a16:creationId xmlns:a16="http://schemas.microsoft.com/office/drawing/2014/main" id="{8B98B54F-6FA9-4905-8BDA-434E60C09DC4}"/>
              </a:ext>
            </a:extLst>
          </p:cNvPr>
          <p:cNvSpPr>
            <a:spLocks noGrp="1"/>
          </p:cNvSpPr>
          <p:nvPr>
            <p:ph type="body" sz="quarter" idx="12"/>
          </p:nvPr>
        </p:nvSpPr>
        <p:spPr>
          <a:xfrm>
            <a:off x="7893898" y="5562460"/>
            <a:ext cx="3707552" cy="262425"/>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0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endParaRPr>
          </a:p>
        </p:txBody>
      </p:sp>
      <p:sp>
        <p:nvSpPr>
          <p:cNvPr id="4" name="Table Placeholder 3">
            <a:extLst>
              <a:ext uri="{FF2B5EF4-FFF2-40B4-BE49-F238E27FC236}">
                <a16:creationId xmlns:a16="http://schemas.microsoft.com/office/drawing/2014/main" id="{D1DF692E-72DC-47BE-9648-D62DDED49EB4}"/>
              </a:ext>
            </a:extLst>
          </p:cNvPr>
          <p:cNvSpPr>
            <a:spLocks noGrp="1"/>
          </p:cNvSpPr>
          <p:nvPr>
            <p:ph type="tbl" sz="quarter" idx="18"/>
          </p:nvPr>
        </p:nvSpPr>
        <p:spPr>
          <a:xfrm>
            <a:off x="1014413" y="3914775"/>
            <a:ext cx="10587037" cy="2228850"/>
          </a:xfrm>
        </p:spPr>
        <p:txBody>
          <a:bodyPr/>
          <a:lstStyle/>
          <a:p>
            <a:endParaRPr lang="en-IN" dirty="0"/>
          </a:p>
        </p:txBody>
      </p:sp>
    </p:spTree>
    <p:extLst>
      <p:ext uri="{BB962C8B-B14F-4D97-AF65-F5344CB8AC3E}">
        <p14:creationId xmlns:p14="http://schemas.microsoft.com/office/powerpoint/2010/main" val="1070350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age and Captio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Picture Placeholder 5"/>
          <p:cNvSpPr>
            <a:spLocks noGrp="1"/>
          </p:cNvSpPr>
          <p:nvPr>
            <p:ph type="pic" sz="quarter" idx="10"/>
          </p:nvPr>
        </p:nvSpPr>
        <p:spPr>
          <a:xfrm>
            <a:off x="733118" y="1619557"/>
            <a:ext cx="6477000" cy="4259263"/>
          </a:xfrm>
        </p:spPr>
        <p:txBody>
          <a:bodyPr/>
          <a:lstStyle/>
          <a:p>
            <a:r>
              <a:rPr lang="en-US" dirty="0"/>
              <a:t>Click icon to add picture</a:t>
            </a:r>
          </a:p>
        </p:txBody>
      </p:sp>
      <p:sp>
        <p:nvSpPr>
          <p:cNvPr id="10" name="Text Placeholder 9"/>
          <p:cNvSpPr>
            <a:spLocks noGrp="1"/>
          </p:cNvSpPr>
          <p:nvPr>
            <p:ph type="body" sz="quarter" idx="11" hasCustomPrompt="1"/>
          </p:nvPr>
        </p:nvSpPr>
        <p:spPr>
          <a:xfrm>
            <a:off x="7478972" y="4070657"/>
            <a:ext cx="3976406" cy="1808163"/>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et.</a:t>
            </a:r>
          </a:p>
        </p:txBody>
      </p:sp>
      <p:sp>
        <p:nvSpPr>
          <p:cNvPr id="7" name="Footer">
            <a:extLst>
              <a:ext uri="{FF2B5EF4-FFF2-40B4-BE49-F238E27FC236}">
                <a16:creationId xmlns:a16="http://schemas.microsoft.com/office/drawing/2014/main" id="{3D3CEFA6-1052-4CB3-8134-501BB4231EC5}"/>
              </a:ext>
            </a:extLst>
          </p:cNvP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Antill,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
        <p:nvSpPr>
          <p:cNvPr id="8" name="Text Placeholder 9">
            <a:extLst>
              <a:ext uri="{FF2B5EF4-FFF2-40B4-BE49-F238E27FC236}">
                <a16:creationId xmlns:a16="http://schemas.microsoft.com/office/drawing/2014/main" id="{4D2E82F8-8478-47DF-BB49-FCCDE3B17108}"/>
              </a:ext>
            </a:extLst>
          </p:cNvPr>
          <p:cNvSpPr>
            <a:spLocks noGrp="1"/>
          </p:cNvSpPr>
          <p:nvPr>
            <p:ph type="body" sz="quarter" idx="12"/>
          </p:nvPr>
        </p:nvSpPr>
        <p:spPr>
          <a:xfrm>
            <a:off x="7478972" y="3630961"/>
            <a:ext cx="3707552" cy="262425"/>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0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endParaRPr>
          </a:p>
        </p:txBody>
      </p:sp>
    </p:spTree>
    <p:extLst>
      <p:ext uri="{BB962C8B-B14F-4D97-AF65-F5344CB8AC3E}">
        <p14:creationId xmlns:p14="http://schemas.microsoft.com/office/powerpoint/2010/main" val="871192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342900" indent="-342900">
              <a:buClr>
                <a:srgbClr val="004A78"/>
              </a:buClr>
              <a:buFont typeface="Arial" charset="0"/>
              <a:buChar char="•"/>
              <a:defRPr sz="2000">
                <a:solidFill>
                  <a:srgbClr val="000000"/>
                </a:solidFill>
              </a:defRPr>
            </a:lvl1pPr>
            <a:lvl2pPr marL="685800" marR="0" indent="-228600" algn="l" defTabSz="914400" rtl="0" eaLnBrk="1" fontAlgn="base" latinLnBrk="0" hangingPunct="1">
              <a:lnSpc>
                <a:spcPct val="90000"/>
              </a:lnSpc>
              <a:spcBef>
                <a:spcPts val="500"/>
              </a:spcBef>
              <a:spcAft>
                <a:spcPct val="0"/>
              </a:spcAft>
              <a:buClr>
                <a:srgbClr val="FF6300"/>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a:t>Click to add text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nullam</a:t>
            </a:r>
            <a:r>
              <a:rPr lang="en-US"/>
              <a:t> non.</a:t>
            </a:r>
          </a:p>
          <a:p>
            <a:pPr lvl="0"/>
            <a:r>
              <a:rPr lang="en-US" err="1"/>
              <a:t>Mauris</a:t>
            </a:r>
            <a:r>
              <a:rPr lang="en-US"/>
              <a:t> a </a:t>
            </a:r>
            <a:r>
              <a:rPr lang="en-US" err="1"/>
              <a:t>diam</a:t>
            </a:r>
            <a:r>
              <a:rPr lang="en-US"/>
              <a:t> </a:t>
            </a:r>
            <a:r>
              <a:rPr lang="en-US" err="1"/>
              <a:t>maecenas</a:t>
            </a:r>
            <a:r>
              <a:rPr lang="en-US"/>
              <a:t> </a:t>
            </a:r>
            <a:r>
              <a:rPr lang="en-US" err="1"/>
              <a:t>sed</a:t>
            </a:r>
            <a:r>
              <a:rPr lang="en-US"/>
              <a:t> </a:t>
            </a:r>
            <a:r>
              <a:rPr lang="en-US" err="1"/>
              <a:t>enim</a:t>
            </a:r>
            <a:r>
              <a:rPr lang="en-US"/>
              <a:t> </a:t>
            </a:r>
            <a:r>
              <a:rPr lang="en-US" err="1"/>
              <a:t>ut</a:t>
            </a:r>
            <a:r>
              <a:rPr lang="en-US"/>
              <a:t> </a:t>
            </a:r>
            <a:r>
              <a:rPr lang="en-US" err="1"/>
              <a:t>sem</a:t>
            </a:r>
            <a:r>
              <a:rPr lang="en-US"/>
              <a:t> </a:t>
            </a:r>
            <a:r>
              <a:rPr lang="en-US" err="1"/>
              <a:t>viverra</a:t>
            </a:r>
            <a:r>
              <a:rPr lang="en-US"/>
              <a:t>.</a:t>
            </a:r>
          </a:p>
          <a:p>
            <a:pPr lvl="0"/>
            <a:r>
              <a:rPr lang="en-US" err="1"/>
              <a:t>Sed</a:t>
            </a:r>
            <a:r>
              <a:rPr lang="en-US"/>
              <a:t> </a:t>
            </a:r>
            <a:r>
              <a:rPr lang="en-US" err="1"/>
              <a:t>ullamcorper</a:t>
            </a:r>
            <a:r>
              <a:rPr lang="en-US"/>
              <a:t> </a:t>
            </a:r>
            <a:r>
              <a:rPr lang="en-US" err="1"/>
              <a:t>morbi</a:t>
            </a:r>
            <a:r>
              <a:rPr lang="en-US"/>
              <a:t> </a:t>
            </a:r>
            <a:r>
              <a:rPr lang="en-US" err="1"/>
              <a:t>tincidunt</a:t>
            </a:r>
            <a:r>
              <a:rPr lang="en-US"/>
              <a:t> </a:t>
            </a:r>
            <a:r>
              <a:rPr lang="en-US" err="1"/>
              <a:t>ornare</a:t>
            </a:r>
            <a:r>
              <a:rPr lang="en-US"/>
              <a:t>. Sit </a:t>
            </a:r>
            <a:r>
              <a:rPr lang="en-US" err="1"/>
              <a:t>amet</a:t>
            </a:r>
            <a:r>
              <a:rPr lang="en-US"/>
              <a:t> </a:t>
            </a:r>
            <a:r>
              <a:rPr lang="en-US" err="1"/>
              <a:t>volutpat</a:t>
            </a:r>
            <a:r>
              <a:rPr lang="en-US"/>
              <a:t> </a:t>
            </a:r>
            <a:r>
              <a:rPr lang="en-US" err="1"/>
              <a:t>consequat</a:t>
            </a:r>
            <a:r>
              <a:rPr lang="en-US"/>
              <a:t> </a:t>
            </a:r>
            <a:r>
              <a:rPr lang="en-US" err="1"/>
              <a:t>mauris</a:t>
            </a:r>
            <a:r>
              <a:rPr lang="en-US"/>
              <a:t> </a:t>
            </a:r>
            <a:r>
              <a:rPr lang="en-US" err="1"/>
              <a:t>nunc</a:t>
            </a:r>
            <a:r>
              <a:rPr lang="en-US"/>
              <a:t> </a:t>
            </a:r>
            <a:r>
              <a:rPr lang="en-US" err="1"/>
              <a:t>congue</a:t>
            </a:r>
            <a:r>
              <a:rPr lang="en-US"/>
              <a:t> nisi. </a:t>
            </a:r>
            <a:r>
              <a:rPr lang="en-US" err="1"/>
              <a:t>Mauris</a:t>
            </a:r>
            <a:r>
              <a:rPr lang="en-US"/>
              <a:t> sit </a:t>
            </a:r>
            <a:r>
              <a:rPr lang="en-US" err="1"/>
              <a:t>amet</a:t>
            </a:r>
            <a:r>
              <a:rPr lang="en-US"/>
              <a:t> </a:t>
            </a:r>
            <a:r>
              <a:rPr lang="en-US" err="1"/>
              <a:t>massa</a:t>
            </a:r>
            <a:r>
              <a:rPr lang="en-US"/>
              <a:t> vitae.</a:t>
            </a:r>
          </a:p>
          <a:p>
            <a:pPr lvl="0"/>
            <a:r>
              <a:rPr lang="en-US" err="1"/>
              <a:t>Consectetur</a:t>
            </a:r>
            <a:r>
              <a:rPr lang="en-US"/>
              <a:t> libero id </a:t>
            </a:r>
            <a:r>
              <a:rPr lang="en-US" err="1"/>
              <a:t>faucibus</a:t>
            </a:r>
            <a:r>
              <a:rPr lang="en-US"/>
              <a:t> </a:t>
            </a:r>
            <a:r>
              <a:rPr lang="en-US" err="1"/>
              <a:t>nisl</a:t>
            </a:r>
            <a:r>
              <a:rPr lang="en-US"/>
              <a:t> </a:t>
            </a:r>
            <a:r>
              <a:rPr lang="en-US" err="1"/>
              <a:t>tincidunt</a:t>
            </a:r>
            <a:r>
              <a:rPr lang="en-US"/>
              <a:t> </a:t>
            </a:r>
            <a:r>
              <a:rPr lang="en-US" err="1"/>
              <a:t>eget</a:t>
            </a:r>
            <a:r>
              <a:rPr lang="en-US"/>
              <a:t>.</a:t>
            </a:r>
          </a:p>
          <a:p>
            <a:pPr lvl="0"/>
            <a:r>
              <a:rPr lang="en-US" err="1"/>
              <a:t>Nulla</a:t>
            </a:r>
            <a:r>
              <a:rPr lang="en-US"/>
              <a:t> </a:t>
            </a:r>
            <a:r>
              <a:rPr lang="en-US" err="1"/>
              <a:t>facilisi</a:t>
            </a:r>
            <a:r>
              <a:rPr lang="en-US"/>
              <a:t> </a:t>
            </a:r>
            <a:r>
              <a:rPr lang="en-US" err="1"/>
              <a:t>morbi</a:t>
            </a:r>
            <a:r>
              <a:rPr lang="en-US"/>
              <a:t> tempus </a:t>
            </a:r>
            <a:r>
              <a:rPr lang="en-US" err="1"/>
              <a:t>iaculis</a:t>
            </a:r>
            <a:r>
              <a:rPr lang="en-US"/>
              <a:t> </a:t>
            </a:r>
            <a:r>
              <a:rPr lang="en-US" err="1"/>
              <a:t>urna</a:t>
            </a:r>
            <a:r>
              <a:rPr lang="en-US"/>
              <a:t> id </a:t>
            </a:r>
            <a:r>
              <a:rPr lang="en-US" err="1"/>
              <a:t>volutpat</a:t>
            </a:r>
            <a:r>
              <a:rPr lang="en-US"/>
              <a:t> lacus. </a:t>
            </a:r>
            <a:r>
              <a:rPr lang="en-US" err="1"/>
              <a:t>Imperdiet</a:t>
            </a:r>
            <a:r>
              <a:rPr lang="en-US"/>
              <a:t> </a:t>
            </a:r>
            <a:r>
              <a:rPr lang="en-US" err="1"/>
              <a:t>nulla</a:t>
            </a:r>
            <a:r>
              <a:rPr lang="en-US"/>
              <a:t> </a:t>
            </a:r>
            <a:r>
              <a:rPr lang="en-US" err="1"/>
              <a:t>malesuada</a:t>
            </a:r>
            <a:r>
              <a:rPr lang="en-US"/>
              <a:t> </a:t>
            </a:r>
            <a:r>
              <a:rPr lang="en-US" err="1"/>
              <a:t>pellentesque</a:t>
            </a:r>
            <a:r>
              <a:rPr lang="en-US"/>
              <a:t> </a:t>
            </a:r>
            <a:r>
              <a:rPr lang="en-US" err="1"/>
              <a:t>elit</a:t>
            </a:r>
            <a:r>
              <a:rPr lang="en-US"/>
              <a:t> </a:t>
            </a:r>
            <a:r>
              <a:rPr lang="en-US" err="1"/>
              <a:t>eget</a:t>
            </a:r>
            <a:r>
              <a:rPr lang="en-US"/>
              <a:t> gravida cum </a:t>
            </a:r>
            <a:r>
              <a:rPr lang="en-US" err="1"/>
              <a:t>sociis</a:t>
            </a:r>
            <a:r>
              <a:rPr lang="en-US"/>
              <a:t>.</a:t>
            </a:r>
          </a:p>
          <a:p>
            <a:pPr lvl="0"/>
            <a:r>
              <a:rPr lang="en-US" err="1"/>
              <a:t>Sed</a:t>
            </a:r>
            <a:r>
              <a:rPr lang="en-US"/>
              <a:t> </a:t>
            </a:r>
            <a:r>
              <a:rPr lang="en-US" err="1"/>
              <a:t>velit</a:t>
            </a:r>
            <a:r>
              <a:rPr lang="en-US"/>
              <a:t> </a:t>
            </a:r>
            <a:r>
              <a:rPr lang="en-US" err="1"/>
              <a:t>dignissim</a:t>
            </a:r>
            <a:r>
              <a:rPr lang="en-US"/>
              <a:t> </a:t>
            </a:r>
            <a:r>
              <a:rPr lang="en-US" err="1"/>
              <a:t>sodales</a:t>
            </a:r>
            <a:r>
              <a:rPr lang="en-US"/>
              <a:t> </a:t>
            </a:r>
            <a:r>
              <a:rPr lang="en-US" err="1"/>
              <a:t>ut.</a:t>
            </a:r>
            <a:endParaRPr lang="en-US"/>
          </a:p>
        </p:txBody>
      </p:sp>
      <p:sp>
        <p:nvSpPr>
          <p:cNvPr id="5" name="Foote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Antill,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9058116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Number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457200" indent="-457200">
              <a:buClr>
                <a:srgbClr val="004A78"/>
              </a:buClr>
              <a:buFont typeface="+mj-lt"/>
              <a:buAutoNum type="arabicPeriod"/>
              <a:defRPr sz="2000">
                <a:solidFill>
                  <a:srgbClr val="000000"/>
                </a:solidFill>
              </a:defRPr>
            </a:lvl1pPr>
            <a:lvl2pPr marL="457200" marR="0" indent="0" algn="l" defTabSz="914400" rtl="0" eaLnBrk="1" fontAlgn="base" latinLnBrk="0" hangingPunct="1">
              <a:lnSpc>
                <a:spcPct val="90000"/>
              </a:lnSpc>
              <a:spcBef>
                <a:spcPts val="500"/>
              </a:spcBef>
              <a:spcAft>
                <a:spcPct val="0"/>
              </a:spcAft>
              <a:buClr>
                <a:srgbClr val="006298"/>
              </a:buClr>
              <a:buSzTx/>
              <a:buFont typeface="Arial" charset="0"/>
              <a:buNone/>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a:t>Click to add text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nullam</a:t>
            </a:r>
            <a:r>
              <a:rPr lang="en-US"/>
              <a:t> non.</a:t>
            </a:r>
          </a:p>
          <a:p>
            <a:pPr lvl="0"/>
            <a:r>
              <a:rPr lang="en-US" err="1"/>
              <a:t>Mauris</a:t>
            </a:r>
            <a:r>
              <a:rPr lang="en-US"/>
              <a:t> a </a:t>
            </a:r>
            <a:r>
              <a:rPr lang="en-US" err="1"/>
              <a:t>diam</a:t>
            </a:r>
            <a:r>
              <a:rPr lang="en-US"/>
              <a:t> </a:t>
            </a:r>
            <a:r>
              <a:rPr lang="en-US" err="1"/>
              <a:t>maecenas</a:t>
            </a:r>
            <a:r>
              <a:rPr lang="en-US"/>
              <a:t> </a:t>
            </a:r>
            <a:r>
              <a:rPr lang="en-US" err="1"/>
              <a:t>sed</a:t>
            </a:r>
            <a:r>
              <a:rPr lang="en-US"/>
              <a:t> </a:t>
            </a:r>
            <a:r>
              <a:rPr lang="en-US" err="1"/>
              <a:t>enim</a:t>
            </a:r>
            <a:r>
              <a:rPr lang="en-US"/>
              <a:t> </a:t>
            </a:r>
            <a:r>
              <a:rPr lang="en-US" err="1"/>
              <a:t>ut</a:t>
            </a:r>
            <a:r>
              <a:rPr lang="en-US"/>
              <a:t> </a:t>
            </a:r>
            <a:r>
              <a:rPr lang="en-US" err="1"/>
              <a:t>sem</a:t>
            </a:r>
            <a:r>
              <a:rPr lang="en-US"/>
              <a:t> </a:t>
            </a:r>
            <a:r>
              <a:rPr lang="en-US" err="1"/>
              <a:t>viverra</a:t>
            </a:r>
            <a:r>
              <a:rPr lang="en-US"/>
              <a:t>.</a:t>
            </a:r>
          </a:p>
          <a:p>
            <a:pPr lvl="0"/>
            <a:r>
              <a:rPr lang="en-US" err="1"/>
              <a:t>Sed</a:t>
            </a:r>
            <a:r>
              <a:rPr lang="en-US"/>
              <a:t> </a:t>
            </a:r>
            <a:r>
              <a:rPr lang="en-US" err="1"/>
              <a:t>ullamcorper</a:t>
            </a:r>
            <a:r>
              <a:rPr lang="en-US"/>
              <a:t> </a:t>
            </a:r>
            <a:r>
              <a:rPr lang="en-US" err="1"/>
              <a:t>morbi</a:t>
            </a:r>
            <a:r>
              <a:rPr lang="en-US"/>
              <a:t> </a:t>
            </a:r>
            <a:r>
              <a:rPr lang="en-US" err="1"/>
              <a:t>tincidunt</a:t>
            </a:r>
            <a:r>
              <a:rPr lang="en-US"/>
              <a:t> </a:t>
            </a:r>
            <a:r>
              <a:rPr lang="en-US" err="1"/>
              <a:t>ornare</a:t>
            </a:r>
            <a:r>
              <a:rPr lang="en-US"/>
              <a:t>. Sit </a:t>
            </a:r>
            <a:r>
              <a:rPr lang="en-US" err="1"/>
              <a:t>amet</a:t>
            </a:r>
            <a:r>
              <a:rPr lang="en-US"/>
              <a:t> </a:t>
            </a:r>
            <a:r>
              <a:rPr lang="en-US" err="1"/>
              <a:t>volutpat</a:t>
            </a:r>
            <a:r>
              <a:rPr lang="en-US"/>
              <a:t> </a:t>
            </a:r>
            <a:r>
              <a:rPr lang="en-US" err="1"/>
              <a:t>consequat</a:t>
            </a:r>
            <a:r>
              <a:rPr lang="en-US"/>
              <a:t> </a:t>
            </a:r>
            <a:r>
              <a:rPr lang="en-US" err="1"/>
              <a:t>mauris</a:t>
            </a:r>
            <a:r>
              <a:rPr lang="en-US"/>
              <a:t> </a:t>
            </a:r>
            <a:r>
              <a:rPr lang="en-US" err="1"/>
              <a:t>nunc</a:t>
            </a:r>
            <a:r>
              <a:rPr lang="en-US"/>
              <a:t> </a:t>
            </a:r>
            <a:r>
              <a:rPr lang="en-US" err="1"/>
              <a:t>congue</a:t>
            </a:r>
            <a:r>
              <a:rPr lang="en-US"/>
              <a:t> nisi. </a:t>
            </a:r>
            <a:r>
              <a:rPr lang="en-US" err="1"/>
              <a:t>Mauris</a:t>
            </a:r>
            <a:r>
              <a:rPr lang="en-US"/>
              <a:t> sit </a:t>
            </a:r>
            <a:r>
              <a:rPr lang="en-US" err="1"/>
              <a:t>amet</a:t>
            </a:r>
            <a:r>
              <a:rPr lang="en-US"/>
              <a:t> </a:t>
            </a:r>
            <a:r>
              <a:rPr lang="en-US" err="1"/>
              <a:t>massa</a:t>
            </a:r>
            <a:r>
              <a:rPr lang="en-US"/>
              <a:t> vitae.</a:t>
            </a:r>
          </a:p>
          <a:p>
            <a:pPr lvl="0"/>
            <a:r>
              <a:rPr lang="en-US" err="1"/>
              <a:t>Consectetur</a:t>
            </a:r>
            <a:r>
              <a:rPr lang="en-US"/>
              <a:t> libero id </a:t>
            </a:r>
            <a:r>
              <a:rPr lang="en-US" err="1"/>
              <a:t>faucibus</a:t>
            </a:r>
            <a:r>
              <a:rPr lang="en-US"/>
              <a:t> </a:t>
            </a:r>
            <a:r>
              <a:rPr lang="en-US" err="1"/>
              <a:t>nisl</a:t>
            </a:r>
            <a:r>
              <a:rPr lang="en-US"/>
              <a:t> </a:t>
            </a:r>
            <a:r>
              <a:rPr lang="en-US" err="1"/>
              <a:t>tincidunt</a:t>
            </a:r>
            <a:r>
              <a:rPr lang="en-US"/>
              <a:t> </a:t>
            </a:r>
            <a:r>
              <a:rPr lang="en-US" err="1"/>
              <a:t>eget</a:t>
            </a:r>
            <a:r>
              <a:rPr lang="en-US"/>
              <a:t>.</a:t>
            </a:r>
          </a:p>
          <a:p>
            <a:pPr lvl="0"/>
            <a:r>
              <a:rPr lang="en-US" err="1"/>
              <a:t>Nulla</a:t>
            </a:r>
            <a:r>
              <a:rPr lang="en-US"/>
              <a:t> </a:t>
            </a:r>
            <a:r>
              <a:rPr lang="en-US" err="1"/>
              <a:t>facilisi</a:t>
            </a:r>
            <a:r>
              <a:rPr lang="en-US"/>
              <a:t> </a:t>
            </a:r>
            <a:r>
              <a:rPr lang="en-US" err="1"/>
              <a:t>morbi</a:t>
            </a:r>
            <a:r>
              <a:rPr lang="en-US"/>
              <a:t> tempus </a:t>
            </a:r>
            <a:r>
              <a:rPr lang="en-US" err="1"/>
              <a:t>iaculis</a:t>
            </a:r>
            <a:r>
              <a:rPr lang="en-US"/>
              <a:t> </a:t>
            </a:r>
            <a:r>
              <a:rPr lang="en-US" err="1"/>
              <a:t>urna</a:t>
            </a:r>
            <a:r>
              <a:rPr lang="en-US"/>
              <a:t> id </a:t>
            </a:r>
            <a:r>
              <a:rPr lang="en-US" err="1"/>
              <a:t>volutpat</a:t>
            </a:r>
            <a:r>
              <a:rPr lang="en-US"/>
              <a:t> lacus. </a:t>
            </a:r>
            <a:r>
              <a:rPr lang="en-US" err="1"/>
              <a:t>Imperdiet</a:t>
            </a:r>
            <a:r>
              <a:rPr lang="en-US"/>
              <a:t> </a:t>
            </a:r>
            <a:r>
              <a:rPr lang="en-US" err="1"/>
              <a:t>nulla</a:t>
            </a:r>
            <a:r>
              <a:rPr lang="en-US"/>
              <a:t> </a:t>
            </a:r>
            <a:r>
              <a:rPr lang="en-US" err="1"/>
              <a:t>malesuada</a:t>
            </a:r>
            <a:r>
              <a:rPr lang="en-US"/>
              <a:t> </a:t>
            </a:r>
            <a:r>
              <a:rPr lang="en-US" err="1"/>
              <a:t>pellentesque</a:t>
            </a:r>
            <a:r>
              <a:rPr lang="en-US"/>
              <a:t> </a:t>
            </a:r>
            <a:r>
              <a:rPr lang="en-US" err="1"/>
              <a:t>elit</a:t>
            </a:r>
            <a:r>
              <a:rPr lang="en-US"/>
              <a:t> </a:t>
            </a:r>
            <a:r>
              <a:rPr lang="en-US" err="1"/>
              <a:t>eget</a:t>
            </a:r>
            <a:r>
              <a:rPr lang="en-US"/>
              <a:t> gravida cum </a:t>
            </a:r>
            <a:r>
              <a:rPr lang="en-US" err="1"/>
              <a:t>sociis</a:t>
            </a:r>
            <a:r>
              <a:rPr lang="en-US"/>
              <a:t>.</a:t>
            </a:r>
          </a:p>
          <a:p>
            <a:pPr lvl="0"/>
            <a:r>
              <a:rPr lang="en-US"/>
              <a:t>Sed </a:t>
            </a:r>
            <a:r>
              <a:rPr lang="en-US" err="1"/>
              <a:t>velit</a:t>
            </a:r>
            <a:r>
              <a:rPr lang="en-US"/>
              <a:t> </a:t>
            </a:r>
            <a:r>
              <a:rPr lang="en-US" err="1"/>
              <a:t>dignissim</a:t>
            </a:r>
            <a:r>
              <a:rPr lang="en-US"/>
              <a:t> </a:t>
            </a:r>
            <a:r>
              <a:rPr lang="en-US" err="1"/>
              <a:t>sodales</a:t>
            </a:r>
            <a:r>
              <a:rPr lang="en-US"/>
              <a:t> </a:t>
            </a:r>
            <a:r>
              <a:rPr lang="en-US" err="1"/>
              <a:t>ut.</a:t>
            </a:r>
            <a:endParaRPr lang="en-US"/>
          </a:p>
        </p:txBody>
      </p:sp>
      <p:sp>
        <p:nvSpPr>
          <p:cNvPr id="5"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7342647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342900" indent="-342900">
              <a:buClr>
                <a:srgbClr val="004A78"/>
              </a:buClr>
              <a:buFont typeface="Arial" charset="0"/>
              <a:buChar char="•"/>
              <a:defRPr sz="2000">
                <a:solidFill>
                  <a:srgbClr val="004A78"/>
                </a:solidFill>
              </a:defRPr>
            </a:lvl1pPr>
            <a:lvl2pPr marL="685800" marR="0" indent="-228600" algn="l" defTabSz="914400" rtl="0" eaLnBrk="1" fontAlgn="base" latinLnBrk="0" hangingPunct="1">
              <a:lnSpc>
                <a:spcPct val="90000"/>
              </a:lnSpc>
              <a:spcBef>
                <a:spcPts val="500"/>
              </a:spcBef>
              <a:spcAft>
                <a:spcPct val="0"/>
              </a:spcAft>
              <a:buClr>
                <a:srgbClr val="006298"/>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ourier New" panose="02070309020205020404" pitchFamily="49" charset="0"/>
              <a:buChar char="o"/>
              <a:defRPr sz="2000"/>
            </a:lvl4pPr>
            <a:lvl5pPr marL="2057400" indent="-228600">
              <a:buClr>
                <a:srgbClr val="000000"/>
              </a:buClr>
              <a:buFont typeface="Helvetica" charset="0"/>
              <a:buChar char="⁃"/>
              <a:defRPr sz="20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a:extLst>
              <a:ext uri="{FF2B5EF4-FFF2-40B4-BE49-F238E27FC236}">
                <a16:creationId xmlns:a16="http://schemas.microsoft.com/office/drawing/2014/main" id="{83735F31-4A9D-40F8-9F71-BD376A4D8D2F}"/>
              </a:ext>
            </a:extLst>
          </p:cNvP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Antill,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9151730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Table Placeholder 4"/>
          <p:cNvSpPr>
            <a:spLocks noGrp="1"/>
          </p:cNvSpPr>
          <p:nvPr>
            <p:ph type="tbl" sz="quarter" idx="10"/>
          </p:nvPr>
        </p:nvSpPr>
        <p:spPr>
          <a:xfrm>
            <a:off x="1895522" y="2019868"/>
            <a:ext cx="8128000" cy="3380095"/>
          </a:xfrm>
        </p:spPr>
        <p:txBody>
          <a:bodyPr/>
          <a:lstStyle/>
          <a:p>
            <a:r>
              <a:rPr lang="en-US" dirty="0"/>
              <a:t>Click icon to add table</a:t>
            </a:r>
          </a:p>
        </p:txBody>
      </p:sp>
      <p:sp>
        <p:nvSpPr>
          <p:cNvPr id="7" name="Footer">
            <a:extLst>
              <a:ext uri="{FF2B5EF4-FFF2-40B4-BE49-F238E27FC236}">
                <a16:creationId xmlns:a16="http://schemas.microsoft.com/office/drawing/2014/main" id="{479FF5D3-8EDD-4E3F-9076-F1A6AB3D3112}"/>
              </a:ext>
            </a:extLst>
          </p:cNvP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Antill,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7640349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Title and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Table Placeholder 4"/>
          <p:cNvSpPr>
            <a:spLocks noGrp="1"/>
          </p:cNvSpPr>
          <p:nvPr>
            <p:ph type="tbl" sz="quarter" idx="10"/>
          </p:nvPr>
        </p:nvSpPr>
        <p:spPr>
          <a:xfrm>
            <a:off x="990599" y="3553820"/>
            <a:ext cx="10515599" cy="1814513"/>
          </a:xfrm>
        </p:spPr>
        <p:txBody>
          <a:bodyPr/>
          <a:lstStyle/>
          <a:p>
            <a:r>
              <a:rPr lang="en-US" dirty="0"/>
              <a:t>Click icon to add table</a:t>
            </a:r>
          </a:p>
        </p:txBody>
      </p:sp>
      <p:sp>
        <p:nvSpPr>
          <p:cNvPr id="7" name="Footer">
            <a:extLst>
              <a:ext uri="{FF2B5EF4-FFF2-40B4-BE49-F238E27FC236}">
                <a16:creationId xmlns:a16="http://schemas.microsoft.com/office/drawing/2014/main" id="{479FF5D3-8EDD-4E3F-9076-F1A6AB3D3112}"/>
              </a:ext>
            </a:extLst>
          </p:cNvP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Antill,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
        <p:nvSpPr>
          <p:cNvPr id="6" name="Table Placeholder 4">
            <a:extLst>
              <a:ext uri="{FF2B5EF4-FFF2-40B4-BE49-F238E27FC236}">
                <a16:creationId xmlns:a16="http://schemas.microsoft.com/office/drawing/2014/main" id="{A14F7248-79C8-4906-81B9-90D9166C1489}"/>
              </a:ext>
            </a:extLst>
          </p:cNvPr>
          <p:cNvSpPr>
            <a:spLocks noGrp="1"/>
          </p:cNvSpPr>
          <p:nvPr>
            <p:ph type="tbl" sz="quarter" idx="11"/>
          </p:nvPr>
        </p:nvSpPr>
        <p:spPr>
          <a:xfrm>
            <a:off x="990599" y="1409700"/>
            <a:ext cx="10515599" cy="1814513"/>
          </a:xfrm>
        </p:spPr>
        <p:txBody>
          <a:bodyPr/>
          <a:lstStyle/>
          <a:p>
            <a:r>
              <a:rPr lang="en-US" dirty="0"/>
              <a:t>Click icon to add table</a:t>
            </a:r>
          </a:p>
        </p:txBody>
      </p:sp>
    </p:spTree>
    <p:extLst>
      <p:ext uri="{BB962C8B-B14F-4D97-AF65-F5344CB8AC3E}">
        <p14:creationId xmlns:p14="http://schemas.microsoft.com/office/powerpoint/2010/main" val="38325984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and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Table Placeholder 4"/>
          <p:cNvSpPr>
            <a:spLocks noGrp="1"/>
          </p:cNvSpPr>
          <p:nvPr>
            <p:ph type="tbl" sz="quarter" idx="10"/>
          </p:nvPr>
        </p:nvSpPr>
        <p:spPr>
          <a:xfrm>
            <a:off x="1652337" y="4026568"/>
            <a:ext cx="8507663" cy="2143416"/>
          </a:xfrm>
        </p:spPr>
        <p:txBody>
          <a:bodyPr/>
          <a:lstStyle/>
          <a:p>
            <a:r>
              <a:rPr lang="en-US" dirty="0"/>
              <a:t>Click icon to add table</a:t>
            </a:r>
          </a:p>
        </p:txBody>
      </p:sp>
      <p:sp>
        <p:nvSpPr>
          <p:cNvPr id="7" name="Footer">
            <a:extLst>
              <a:ext uri="{FF2B5EF4-FFF2-40B4-BE49-F238E27FC236}">
                <a16:creationId xmlns:a16="http://schemas.microsoft.com/office/drawing/2014/main" id="{479FF5D3-8EDD-4E3F-9076-F1A6AB3D3112}"/>
              </a:ext>
            </a:extLst>
          </p:cNvP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Antill,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
        <p:nvSpPr>
          <p:cNvPr id="6" name="Text Placeholder 11">
            <a:extLst>
              <a:ext uri="{FF2B5EF4-FFF2-40B4-BE49-F238E27FC236}">
                <a16:creationId xmlns:a16="http://schemas.microsoft.com/office/drawing/2014/main" id="{2D354C28-2602-4BD1-852F-6D26EF74A6E0}"/>
              </a:ext>
            </a:extLst>
          </p:cNvPr>
          <p:cNvSpPr>
            <a:spLocks noGrp="1"/>
          </p:cNvSpPr>
          <p:nvPr>
            <p:ph type="body" sz="quarter" idx="17" hasCustomPrompt="1"/>
          </p:nvPr>
        </p:nvSpPr>
        <p:spPr>
          <a:xfrm>
            <a:off x="743577" y="1638300"/>
            <a:ext cx="10610224" cy="2143416"/>
          </a:xfrm>
        </p:spPr>
        <p:txBody>
          <a:bodyPr>
            <a:normAutofit/>
          </a:bodyPr>
          <a:lstStyle>
            <a:lvl1pPr marL="342900" indent="-342900">
              <a:buClr>
                <a:srgbClr val="004A78"/>
              </a:buClr>
              <a:buFont typeface="Arial" charset="0"/>
              <a:buChar char="•"/>
              <a:defRPr sz="2000">
                <a:solidFill>
                  <a:srgbClr val="004A78"/>
                </a:solidFill>
              </a:defRPr>
            </a:lvl1pPr>
            <a:lvl2pPr marL="685800" marR="0" indent="-228600" algn="l" defTabSz="914400" rtl="0" eaLnBrk="1" fontAlgn="base" latinLnBrk="0" hangingPunct="1">
              <a:lnSpc>
                <a:spcPct val="90000"/>
              </a:lnSpc>
              <a:spcBef>
                <a:spcPts val="500"/>
              </a:spcBef>
              <a:spcAft>
                <a:spcPct val="0"/>
              </a:spcAft>
              <a:buClr>
                <a:srgbClr val="006298"/>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3302208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Chapter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92" y="16"/>
            <a:ext cx="12191807" cy="6865874"/>
          </a:xfrm>
          <a:prstGeom prst="rect">
            <a:avLst/>
          </a:prstGeom>
        </p:spPr>
      </p:pic>
      <p:sp>
        <p:nvSpPr>
          <p:cNvPr id="6" name="Text Placeholder 5"/>
          <p:cNvSpPr>
            <a:spLocks noGrp="1"/>
          </p:cNvSpPr>
          <p:nvPr>
            <p:ph type="body" sz="quarter" idx="11" hasCustomPrompt="1"/>
          </p:nvPr>
        </p:nvSpPr>
        <p:spPr>
          <a:xfrm>
            <a:off x="3996910" y="3112899"/>
            <a:ext cx="3297426" cy="618014"/>
          </a:xfrm>
        </p:spPr>
        <p:txBody>
          <a:bodyPr anchor="b">
            <a:noAutofit/>
          </a:bodyPr>
          <a:lstStyle>
            <a:lvl1pPr marL="0" indent="0" algn="l">
              <a:buNone/>
              <a:defRPr sz="36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r>
              <a:rPr lang="en-US"/>
              <a:t>Chapter 1</a:t>
            </a:r>
          </a:p>
        </p:txBody>
      </p:sp>
      <p:sp>
        <p:nvSpPr>
          <p:cNvPr id="5" name="Title 4"/>
          <p:cNvSpPr>
            <a:spLocks noGrp="1"/>
          </p:cNvSpPr>
          <p:nvPr>
            <p:ph type="title"/>
          </p:nvPr>
        </p:nvSpPr>
        <p:spPr>
          <a:xfrm>
            <a:off x="3996910" y="4035474"/>
            <a:ext cx="6402684" cy="672105"/>
          </a:xfrm>
        </p:spPr>
        <p:txBody>
          <a:bodyPr/>
          <a:lstStyle>
            <a:lvl1pPr algn="l">
              <a:defRPr>
                <a:solidFill>
                  <a:schemeClr val="bg1"/>
                </a:solidFill>
              </a:defRPr>
            </a:lvl1pPr>
          </a:lstStyle>
          <a:p>
            <a:r>
              <a:rPr lang="en-US"/>
              <a:t>Click to edit Master title style</a:t>
            </a:r>
          </a:p>
        </p:txBody>
      </p:sp>
      <p:sp>
        <p:nvSpPr>
          <p:cNvPr id="9" name="Picture Placeholder 8"/>
          <p:cNvSpPr>
            <a:spLocks noGrp="1"/>
          </p:cNvSpPr>
          <p:nvPr>
            <p:ph type="pic" sz="quarter" idx="12"/>
          </p:nvPr>
        </p:nvSpPr>
        <p:spPr>
          <a:xfrm>
            <a:off x="246063" y="314482"/>
            <a:ext cx="3343275" cy="4318000"/>
          </a:xfrm>
        </p:spPr>
        <p:txBody>
          <a:bodyPr/>
          <a:lstStyle/>
          <a:p>
            <a:r>
              <a:rPr lang="en-US" dirty="0"/>
              <a:t>Click icon to add picture</a:t>
            </a:r>
          </a:p>
        </p:txBody>
      </p:sp>
      <p:pic>
        <p:nvPicPr>
          <p:cNvPr id="8" name="Picture 7"/>
          <p:cNvPicPr>
            <a:picLocks noChangeAspect="1"/>
          </p:cNvPicPr>
          <p:nvPr userDrawn="1"/>
        </p:nvPicPr>
        <p:blipFill>
          <a:blip r:embed="rId3" cstate="email">
            <a:extLst>
              <a:ext uri="{28A0092B-C50C-407E-A947-70E740481C1C}">
                <a14:useLocalDpi xmlns:a14="http://schemas.microsoft.com/office/drawing/2010/main"/>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 Placeholder 4">
            <a:extLst>
              <a:ext uri="{FF2B5EF4-FFF2-40B4-BE49-F238E27FC236}">
                <a16:creationId xmlns:a16="http://schemas.microsoft.com/office/drawing/2014/main" id="{FDBF05B8-008A-435C-BEB9-BA347195A6D4}"/>
              </a:ext>
            </a:extLst>
          </p:cNvPr>
          <p:cNvSpPr>
            <a:spLocks noGrp="1"/>
          </p:cNvSpPr>
          <p:nvPr>
            <p:ph type="body" sz="quarter" idx="13" hasCustomPrompt="1"/>
          </p:nvPr>
        </p:nvSpPr>
        <p:spPr>
          <a:xfrm>
            <a:off x="2923890" y="6375089"/>
            <a:ext cx="8843249" cy="365125"/>
          </a:xfrm>
        </p:spPr>
        <p:txBody>
          <a:bodyPr/>
          <a:lstStyle>
            <a:lvl1pPr>
              <a:defRPr sz="1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l" defTabSz="914400" rtl="0" eaLnBrk="1" fontAlgn="base" latinLnBrk="0" hangingPunct="1">
              <a:lnSpc>
                <a:spcPct val="90000"/>
              </a:lnSpc>
              <a:spcBef>
                <a:spcPts val="1000"/>
              </a:spcBef>
              <a:spcAft>
                <a:spcPct val="0"/>
              </a:spcAft>
              <a:buClrTx/>
              <a:buSzTx/>
              <a:buFont typeface="Arial" charset="0"/>
              <a:buNone/>
              <a:tabLst/>
              <a:defRPr/>
            </a:pPr>
            <a:r>
              <a:rPr lang="en-US" dirty="0"/>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7647214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nit Slide">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stretch>
            <a:fillRect/>
          </a:stretch>
        </p:blipFill>
        <p:spPr>
          <a:xfrm>
            <a:off x="192" y="16"/>
            <a:ext cx="12191807" cy="6865874"/>
          </a:xfrm>
          <a:prstGeom prst="rect">
            <a:avLst/>
          </a:prstGeom>
        </p:spPr>
      </p:pic>
      <p:sp>
        <p:nvSpPr>
          <p:cNvPr id="6" name="Text Placeholder 5"/>
          <p:cNvSpPr>
            <a:spLocks noGrp="1"/>
          </p:cNvSpPr>
          <p:nvPr>
            <p:ph type="body" sz="quarter" idx="11" hasCustomPrompt="1"/>
          </p:nvPr>
        </p:nvSpPr>
        <p:spPr>
          <a:xfrm>
            <a:off x="1274574" y="2193424"/>
            <a:ext cx="9642852" cy="618014"/>
          </a:xfrm>
        </p:spPr>
        <p:txBody>
          <a:bodyPr anchor="b">
            <a:noAutofit/>
          </a:bodyPr>
          <a:lstStyle>
            <a:lvl1pPr marL="0" indent="0" algn="ctr">
              <a:buNone/>
              <a:defRPr sz="50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r>
              <a:rPr lang="en-US"/>
              <a:t>Unit 1</a:t>
            </a:r>
          </a:p>
        </p:txBody>
      </p:sp>
      <p:sp>
        <p:nvSpPr>
          <p:cNvPr id="2" name="Title 1"/>
          <p:cNvSpPr>
            <a:spLocks noGrp="1"/>
          </p:cNvSpPr>
          <p:nvPr>
            <p:ph type="title"/>
          </p:nvPr>
        </p:nvSpPr>
        <p:spPr>
          <a:xfrm>
            <a:off x="838200" y="3096122"/>
            <a:ext cx="10515600" cy="672105"/>
          </a:xfrm>
        </p:spPr>
        <p:txBody>
          <a:bodyPr/>
          <a:lstStyle>
            <a:lvl1pPr>
              <a:defRPr>
                <a:solidFill>
                  <a:schemeClr val="bg1"/>
                </a:solidFill>
              </a:defRPr>
            </a:lvl1pPr>
          </a:lstStyle>
          <a:p>
            <a:r>
              <a:rPr lang="en-US"/>
              <a:t>Click to edit Master title style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38174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apter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92" y="16"/>
            <a:ext cx="12191807" cy="6865874"/>
          </a:xfrm>
          <a:prstGeom prst="rect">
            <a:avLst/>
          </a:prstGeom>
        </p:spPr>
      </p:pic>
      <p:sp>
        <p:nvSpPr>
          <p:cNvPr id="6" name="Text Placeholder 5"/>
          <p:cNvSpPr>
            <a:spLocks noGrp="1"/>
          </p:cNvSpPr>
          <p:nvPr>
            <p:ph type="body" sz="quarter" idx="11" hasCustomPrompt="1"/>
          </p:nvPr>
        </p:nvSpPr>
        <p:spPr>
          <a:xfrm>
            <a:off x="3996910" y="3112899"/>
            <a:ext cx="3297426" cy="618014"/>
          </a:xfrm>
        </p:spPr>
        <p:txBody>
          <a:bodyPr anchor="b">
            <a:noAutofit/>
          </a:bodyPr>
          <a:lstStyle>
            <a:lvl1pPr marL="0" indent="0" algn="l">
              <a:buNone/>
              <a:defRPr sz="36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r>
              <a:rPr lang="en-US"/>
              <a:t>Chapter 1</a:t>
            </a:r>
          </a:p>
        </p:txBody>
      </p:sp>
      <p:sp>
        <p:nvSpPr>
          <p:cNvPr id="5" name="Title 4"/>
          <p:cNvSpPr>
            <a:spLocks noGrp="1"/>
          </p:cNvSpPr>
          <p:nvPr>
            <p:ph type="title"/>
          </p:nvPr>
        </p:nvSpPr>
        <p:spPr>
          <a:xfrm>
            <a:off x="3996910" y="4035474"/>
            <a:ext cx="6402684" cy="672105"/>
          </a:xfrm>
        </p:spPr>
        <p:txBody>
          <a:bodyPr/>
          <a:lstStyle>
            <a:lvl1pPr algn="l">
              <a:defRPr>
                <a:solidFill>
                  <a:schemeClr val="bg1"/>
                </a:solidFill>
              </a:defRPr>
            </a:lvl1pPr>
          </a:lstStyle>
          <a:p>
            <a:r>
              <a:rPr lang="en-US"/>
              <a:t>Click to edit Master title style</a:t>
            </a:r>
          </a:p>
        </p:txBody>
      </p:sp>
      <p:sp>
        <p:nvSpPr>
          <p:cNvPr id="9" name="Picture Placeholder 8"/>
          <p:cNvSpPr>
            <a:spLocks noGrp="1"/>
          </p:cNvSpPr>
          <p:nvPr>
            <p:ph type="pic" sz="quarter" idx="12"/>
          </p:nvPr>
        </p:nvSpPr>
        <p:spPr>
          <a:xfrm>
            <a:off x="246063" y="314482"/>
            <a:ext cx="3343275" cy="4318000"/>
          </a:xfrm>
        </p:spPr>
        <p:txBody>
          <a:bodyPr/>
          <a:lstStyle/>
          <a:p>
            <a:r>
              <a:rPr lang="en-US" dirty="0"/>
              <a:t>Click icon to add picture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617780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5" hasCustomPrompt="1"/>
          </p:nvPr>
        </p:nvSpPr>
        <p:spPr>
          <a:xfrm>
            <a:off x="743576" y="1289684"/>
            <a:ext cx="10711543" cy="3732692"/>
          </a:xfrm>
        </p:spPr>
        <p:txBody>
          <a:bodyPr>
            <a:noAutofit/>
          </a:bodyPr>
          <a:lstStyle>
            <a:lvl1pPr marL="0" indent="0" algn="l">
              <a:buFont typeface="Arial" panose="020B0604020202020204" pitchFamily="34" charset="0"/>
              <a:buNone/>
              <a:defRPr sz="2400" b="0" i="0" baseline="0">
                <a:solidFill>
                  <a:srgbClr val="000000"/>
                </a:solidFill>
                <a:latin typeface="Arial" charset="0"/>
                <a:ea typeface="Arial" charset="0"/>
                <a:cs typeface="Arial" charset="0"/>
              </a:defRPr>
            </a:lvl1pPr>
            <a:lvl2pPr>
              <a:defRPr>
                <a:solidFill>
                  <a:srgbClr val="000000"/>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a:t>Click to add text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nullam</a:t>
            </a:r>
            <a:r>
              <a:rPr lang="en-US"/>
              <a:t> non. </a:t>
            </a:r>
            <a:r>
              <a:rPr lang="en-US" err="1"/>
              <a:t>Mauris</a:t>
            </a:r>
            <a:r>
              <a:rPr lang="en-US"/>
              <a:t> a </a:t>
            </a:r>
            <a:r>
              <a:rPr lang="en-US" err="1"/>
              <a:t>diam</a:t>
            </a:r>
            <a:r>
              <a:rPr lang="en-US"/>
              <a:t> </a:t>
            </a:r>
            <a:r>
              <a:rPr lang="en-US" err="1"/>
              <a:t>maecenas</a:t>
            </a:r>
            <a:r>
              <a:rPr lang="en-US"/>
              <a:t> </a:t>
            </a:r>
            <a:r>
              <a:rPr lang="en-US" err="1"/>
              <a:t>sed</a:t>
            </a:r>
            <a:r>
              <a:rPr lang="en-US"/>
              <a:t> </a:t>
            </a:r>
            <a:r>
              <a:rPr lang="en-US" err="1"/>
              <a:t>enim</a:t>
            </a:r>
            <a:r>
              <a:rPr lang="en-US"/>
              <a:t> </a:t>
            </a:r>
            <a:r>
              <a:rPr lang="en-US" err="1"/>
              <a:t>ut</a:t>
            </a:r>
            <a:r>
              <a:rPr lang="en-US"/>
              <a:t> </a:t>
            </a:r>
            <a:r>
              <a:rPr lang="en-US" err="1"/>
              <a:t>sem</a:t>
            </a:r>
            <a:r>
              <a:rPr lang="en-US"/>
              <a:t> </a:t>
            </a:r>
            <a:r>
              <a:rPr lang="en-US" err="1"/>
              <a:t>viverra</a:t>
            </a:r>
            <a:r>
              <a:rPr lang="en-US"/>
              <a:t>. </a:t>
            </a:r>
            <a:r>
              <a:rPr lang="en-US" err="1"/>
              <a:t>Sed</a:t>
            </a:r>
            <a:r>
              <a:rPr lang="en-US"/>
              <a:t> </a:t>
            </a:r>
            <a:r>
              <a:rPr lang="en-US" err="1"/>
              <a:t>ullamcorper</a:t>
            </a:r>
            <a:r>
              <a:rPr lang="en-US"/>
              <a:t> </a:t>
            </a:r>
            <a:r>
              <a:rPr lang="en-US" err="1"/>
              <a:t>morbi</a:t>
            </a:r>
            <a:r>
              <a:rPr lang="en-US"/>
              <a:t> </a:t>
            </a:r>
            <a:r>
              <a:rPr lang="en-US" err="1"/>
              <a:t>tincidunt</a:t>
            </a:r>
            <a:r>
              <a:rPr lang="en-US"/>
              <a:t> </a:t>
            </a:r>
            <a:r>
              <a:rPr lang="en-US" err="1"/>
              <a:t>ornare</a:t>
            </a:r>
            <a:r>
              <a:rPr lang="en-US"/>
              <a:t>. Sit </a:t>
            </a:r>
            <a:r>
              <a:rPr lang="en-US" err="1"/>
              <a:t>amet</a:t>
            </a:r>
            <a:r>
              <a:rPr lang="en-US"/>
              <a:t> </a:t>
            </a:r>
            <a:r>
              <a:rPr lang="en-US" err="1"/>
              <a:t>volutpat</a:t>
            </a:r>
            <a:r>
              <a:rPr lang="en-US"/>
              <a:t> </a:t>
            </a:r>
            <a:r>
              <a:rPr lang="en-US" err="1"/>
              <a:t>consequat</a:t>
            </a:r>
            <a:r>
              <a:rPr lang="en-US"/>
              <a:t> </a:t>
            </a:r>
            <a:r>
              <a:rPr lang="en-US" err="1"/>
              <a:t>mauris</a:t>
            </a:r>
            <a:r>
              <a:rPr lang="en-US"/>
              <a:t> </a:t>
            </a:r>
            <a:r>
              <a:rPr lang="en-US" err="1"/>
              <a:t>nunc</a:t>
            </a:r>
            <a:r>
              <a:rPr lang="en-US"/>
              <a:t> </a:t>
            </a:r>
            <a:r>
              <a:rPr lang="en-US" err="1"/>
              <a:t>congue</a:t>
            </a:r>
            <a:r>
              <a:rPr lang="en-US"/>
              <a:t> nisi. </a:t>
            </a:r>
            <a:r>
              <a:rPr lang="en-US" err="1"/>
              <a:t>Mauris</a:t>
            </a:r>
            <a:r>
              <a:rPr lang="en-US"/>
              <a:t> sit </a:t>
            </a:r>
            <a:r>
              <a:rPr lang="en-US" err="1"/>
              <a:t>amet</a:t>
            </a:r>
            <a:r>
              <a:rPr lang="en-US"/>
              <a:t> </a:t>
            </a:r>
            <a:r>
              <a:rPr lang="en-US" err="1"/>
              <a:t>massa</a:t>
            </a:r>
            <a:r>
              <a:rPr lang="en-US"/>
              <a:t> vitae. </a:t>
            </a:r>
            <a:r>
              <a:rPr lang="en-US" err="1"/>
              <a:t>Consectetur</a:t>
            </a:r>
            <a:r>
              <a:rPr lang="en-US"/>
              <a:t> libero id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t>
            </a:r>
            <a:r>
              <a:rPr lang="en-US" err="1"/>
              <a:t>urna</a:t>
            </a:r>
            <a:r>
              <a:rPr lang="en-US"/>
              <a:t> id </a:t>
            </a:r>
            <a:r>
              <a:rPr lang="en-US" err="1"/>
              <a:t>volutpat</a:t>
            </a:r>
            <a:r>
              <a:rPr lang="en-US"/>
              <a:t> lacus. </a:t>
            </a:r>
            <a:r>
              <a:rPr lang="en-US" err="1"/>
              <a:t>Imperdiet</a:t>
            </a:r>
            <a:r>
              <a:rPr lang="en-US"/>
              <a:t> </a:t>
            </a:r>
            <a:r>
              <a:rPr lang="en-US" err="1"/>
              <a:t>nulla</a:t>
            </a:r>
            <a:r>
              <a:rPr lang="en-US"/>
              <a:t> </a:t>
            </a:r>
            <a:r>
              <a:rPr lang="en-US" err="1"/>
              <a:t>malesuada</a:t>
            </a:r>
            <a:r>
              <a:rPr lang="en-US"/>
              <a:t> </a:t>
            </a:r>
            <a:r>
              <a:rPr lang="en-US" err="1"/>
              <a:t>pellentesque</a:t>
            </a:r>
            <a:r>
              <a:rPr lang="en-US"/>
              <a:t> </a:t>
            </a:r>
            <a:r>
              <a:rPr lang="en-US" err="1"/>
              <a:t>elit</a:t>
            </a:r>
            <a:r>
              <a:rPr lang="en-US"/>
              <a:t> </a:t>
            </a:r>
            <a:r>
              <a:rPr lang="en-US" err="1"/>
              <a:t>eget</a:t>
            </a:r>
            <a:r>
              <a:rPr lang="en-US"/>
              <a:t> gravida cum </a:t>
            </a:r>
            <a:r>
              <a:rPr lang="en-US" err="1"/>
              <a:t>sociis</a:t>
            </a:r>
            <a:r>
              <a:rPr lang="en-US"/>
              <a:t>. Sed </a:t>
            </a:r>
            <a:r>
              <a:rPr lang="en-US" err="1"/>
              <a:t>velit</a:t>
            </a:r>
            <a:r>
              <a:rPr lang="en-US"/>
              <a:t> </a:t>
            </a:r>
            <a:r>
              <a:rPr lang="en-US" err="1"/>
              <a:t>dignissim</a:t>
            </a:r>
            <a:r>
              <a:rPr lang="en-US"/>
              <a:t> </a:t>
            </a:r>
            <a:r>
              <a:rPr lang="en-US" err="1"/>
              <a:t>sodales</a:t>
            </a:r>
            <a:r>
              <a:rPr lang="en-US"/>
              <a:t> </a:t>
            </a:r>
            <a:r>
              <a:rPr lang="en-US" err="1"/>
              <a:t>ut.</a:t>
            </a:r>
            <a:endParaRPr lang="en-US"/>
          </a:p>
        </p:txBody>
      </p:sp>
      <p:sp>
        <p:nvSpPr>
          <p:cNvPr id="7" name="Footer">
            <a:extLst>
              <a:ext uri="{FF2B5EF4-FFF2-40B4-BE49-F238E27FC236}">
                <a16:creationId xmlns:a16="http://schemas.microsoft.com/office/drawing/2014/main" id="{1A08720E-89CF-471D-8467-1907150E3B60}"/>
              </a:ext>
            </a:extLst>
          </p:cNvP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Antill,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0350673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Sections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5" hasCustomPrompt="1"/>
          </p:nvPr>
        </p:nvSpPr>
        <p:spPr>
          <a:xfrm>
            <a:off x="743574" y="1290690"/>
            <a:ext cx="10711543" cy="348047"/>
          </a:xfrm>
        </p:spPr>
        <p:txBody>
          <a:bodyPr>
            <a:noAutofit/>
          </a:bodyPr>
          <a:lstStyle>
            <a:lvl1pPr marL="0" indent="0" algn="l">
              <a:buNone/>
              <a:defRPr sz="2400" b="1" i="0" baseline="0">
                <a:solidFill>
                  <a:srgbClr val="006298"/>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a:t>Section Header</a:t>
            </a:r>
          </a:p>
        </p:txBody>
      </p:sp>
      <p:sp>
        <p:nvSpPr>
          <p:cNvPr id="11" name="Text Placeholder 5"/>
          <p:cNvSpPr>
            <a:spLocks noGrp="1"/>
          </p:cNvSpPr>
          <p:nvPr>
            <p:ph type="body" sz="quarter" idx="18" hasCustomPrompt="1"/>
          </p:nvPr>
        </p:nvSpPr>
        <p:spPr>
          <a:xfrm>
            <a:off x="740228" y="1737343"/>
            <a:ext cx="10711543" cy="1462674"/>
          </a:xfrm>
        </p:spPr>
        <p:txBody>
          <a:bodyPr>
            <a:noAutofit/>
          </a:bodyPr>
          <a:lstStyle>
            <a:lvl1pPr marL="342900" indent="-342900" algn="l">
              <a:buFont typeface="Arial" panose="020B0604020202020204" pitchFamily="34" charset="0"/>
              <a:buChar char="•"/>
              <a:defRPr sz="2400" b="0" i="0" baseline="0">
                <a:solidFill>
                  <a:srgbClr val="000000"/>
                </a:solidFill>
                <a:latin typeface="Arial" charset="0"/>
                <a:ea typeface="Arial" charset="0"/>
                <a:cs typeface="Arial" charset="0"/>
              </a:defRPr>
            </a:lvl1pPr>
            <a:lvl2pPr marL="457200" indent="0">
              <a:buClr>
                <a:srgbClr val="000000"/>
              </a:buClr>
              <a:buFont typeface="Arial" panose="020B0604020202020204" pitchFamily="34" charset="0"/>
              <a:buNone/>
              <a:defRPr>
                <a:solidFill>
                  <a:srgbClr val="000000"/>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a:t>Click to add text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nullam</a:t>
            </a:r>
            <a:r>
              <a:rPr lang="en-US"/>
              <a:t> non. </a:t>
            </a:r>
            <a:r>
              <a:rPr lang="en-US" err="1"/>
              <a:t>Mauris</a:t>
            </a:r>
            <a:r>
              <a:rPr lang="en-US"/>
              <a:t> a </a:t>
            </a:r>
            <a:r>
              <a:rPr lang="en-US" err="1"/>
              <a:t>diam</a:t>
            </a:r>
            <a:r>
              <a:rPr lang="en-US"/>
              <a:t> </a:t>
            </a:r>
            <a:r>
              <a:rPr lang="en-US" err="1"/>
              <a:t>maecenas</a:t>
            </a:r>
            <a:r>
              <a:rPr lang="en-US"/>
              <a:t> </a:t>
            </a:r>
            <a:r>
              <a:rPr lang="en-US" err="1"/>
              <a:t>sed</a:t>
            </a:r>
            <a:r>
              <a:rPr lang="en-US"/>
              <a:t> </a:t>
            </a:r>
            <a:r>
              <a:rPr lang="en-US" err="1"/>
              <a:t>enim</a:t>
            </a:r>
            <a:r>
              <a:rPr lang="en-US"/>
              <a:t> </a:t>
            </a:r>
            <a:r>
              <a:rPr lang="en-US" err="1"/>
              <a:t>ut</a:t>
            </a:r>
            <a:r>
              <a:rPr lang="en-US"/>
              <a:t> </a:t>
            </a:r>
            <a:r>
              <a:rPr lang="en-US" err="1"/>
              <a:t>sem</a:t>
            </a:r>
            <a:r>
              <a:rPr lang="en-US"/>
              <a:t> </a:t>
            </a:r>
            <a:r>
              <a:rPr lang="en-US" err="1"/>
              <a:t>viverra</a:t>
            </a:r>
            <a:r>
              <a:rPr lang="en-US"/>
              <a:t>. Sed </a:t>
            </a:r>
            <a:r>
              <a:rPr lang="en-US" err="1"/>
              <a:t>ullamcorper</a:t>
            </a:r>
            <a:r>
              <a:rPr lang="en-US"/>
              <a:t> </a:t>
            </a:r>
            <a:r>
              <a:rPr lang="en-US" err="1"/>
              <a:t>morbi</a:t>
            </a:r>
            <a:r>
              <a:rPr lang="en-US"/>
              <a:t> </a:t>
            </a:r>
            <a:r>
              <a:rPr lang="en-US" err="1"/>
              <a:t>tincidunt</a:t>
            </a:r>
            <a:r>
              <a:rPr lang="en-US"/>
              <a:t> </a:t>
            </a:r>
            <a:r>
              <a:rPr lang="en-US" err="1"/>
              <a:t>ornare</a:t>
            </a:r>
            <a:r>
              <a:rPr lang="en-US"/>
              <a:t>.</a:t>
            </a:r>
          </a:p>
        </p:txBody>
      </p:sp>
      <p:sp>
        <p:nvSpPr>
          <p:cNvPr id="9" name="Text Placeholder 5"/>
          <p:cNvSpPr>
            <a:spLocks noGrp="1"/>
          </p:cNvSpPr>
          <p:nvPr>
            <p:ph type="body" sz="quarter" idx="17" hasCustomPrompt="1"/>
          </p:nvPr>
        </p:nvSpPr>
        <p:spPr>
          <a:xfrm>
            <a:off x="743573" y="3389727"/>
            <a:ext cx="10711543" cy="348047"/>
          </a:xfrm>
        </p:spPr>
        <p:txBody>
          <a:bodyPr>
            <a:noAutofit/>
          </a:bodyPr>
          <a:lstStyle>
            <a:lvl1pPr marL="0" indent="0" algn="l">
              <a:buNone/>
              <a:defRPr sz="2400" b="1" i="0" baseline="0">
                <a:solidFill>
                  <a:srgbClr val="006298"/>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a:t>Section Header</a:t>
            </a:r>
          </a:p>
        </p:txBody>
      </p:sp>
      <p:sp>
        <p:nvSpPr>
          <p:cNvPr id="8" name="Text Placeholder 5"/>
          <p:cNvSpPr>
            <a:spLocks noGrp="1"/>
          </p:cNvSpPr>
          <p:nvPr>
            <p:ph type="body" sz="quarter" idx="16" hasCustomPrompt="1"/>
          </p:nvPr>
        </p:nvSpPr>
        <p:spPr>
          <a:xfrm>
            <a:off x="743572" y="3856204"/>
            <a:ext cx="10711543" cy="1462674"/>
          </a:xfrm>
        </p:spPr>
        <p:txBody>
          <a:bodyPr>
            <a:noAutofit/>
          </a:bodyPr>
          <a:lstStyle>
            <a:lvl1pPr marL="0" indent="0" algn="l">
              <a:buNone/>
              <a:defRPr sz="2400" b="0" i="0" baseline="0">
                <a:solidFill>
                  <a:srgbClr val="000000"/>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a:t>Click to add text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nullam</a:t>
            </a:r>
            <a:r>
              <a:rPr lang="en-US"/>
              <a:t> non. </a:t>
            </a:r>
            <a:r>
              <a:rPr lang="en-US" err="1"/>
              <a:t>Mauris</a:t>
            </a:r>
            <a:r>
              <a:rPr lang="en-US"/>
              <a:t> a </a:t>
            </a:r>
            <a:r>
              <a:rPr lang="en-US" err="1"/>
              <a:t>diam</a:t>
            </a:r>
            <a:r>
              <a:rPr lang="en-US"/>
              <a:t> </a:t>
            </a:r>
            <a:r>
              <a:rPr lang="en-US" err="1"/>
              <a:t>maecenas</a:t>
            </a:r>
            <a:r>
              <a:rPr lang="en-US"/>
              <a:t> </a:t>
            </a:r>
            <a:r>
              <a:rPr lang="en-US" err="1"/>
              <a:t>sed</a:t>
            </a:r>
            <a:r>
              <a:rPr lang="en-US"/>
              <a:t> </a:t>
            </a:r>
            <a:r>
              <a:rPr lang="en-US" err="1"/>
              <a:t>enim</a:t>
            </a:r>
            <a:r>
              <a:rPr lang="en-US"/>
              <a:t> </a:t>
            </a:r>
            <a:r>
              <a:rPr lang="en-US" err="1"/>
              <a:t>ut</a:t>
            </a:r>
            <a:r>
              <a:rPr lang="en-US"/>
              <a:t> </a:t>
            </a:r>
            <a:r>
              <a:rPr lang="en-US" err="1"/>
              <a:t>sem</a:t>
            </a:r>
            <a:r>
              <a:rPr lang="en-US"/>
              <a:t> </a:t>
            </a:r>
            <a:r>
              <a:rPr lang="en-US" err="1"/>
              <a:t>viverra</a:t>
            </a:r>
            <a:r>
              <a:rPr lang="en-US"/>
              <a:t>. </a:t>
            </a:r>
            <a:r>
              <a:rPr lang="en-US" err="1"/>
              <a:t>Sed</a:t>
            </a:r>
            <a:r>
              <a:rPr lang="en-US"/>
              <a:t> </a:t>
            </a:r>
            <a:r>
              <a:rPr lang="en-US" err="1"/>
              <a:t>ullamcorper</a:t>
            </a:r>
            <a:r>
              <a:rPr lang="en-US"/>
              <a:t> </a:t>
            </a:r>
            <a:r>
              <a:rPr lang="en-US" err="1"/>
              <a:t>morbi</a:t>
            </a:r>
            <a:r>
              <a:rPr lang="en-US"/>
              <a:t> </a:t>
            </a:r>
            <a:r>
              <a:rPr lang="en-US" err="1"/>
              <a:t>tincidunt</a:t>
            </a:r>
            <a:r>
              <a:rPr lang="en-US"/>
              <a:t> </a:t>
            </a:r>
            <a:r>
              <a:rPr lang="en-US" err="1"/>
              <a:t>ornare</a:t>
            </a:r>
            <a:r>
              <a:rPr lang="en-US"/>
              <a:t>.</a:t>
            </a:r>
          </a:p>
        </p:txBody>
      </p:sp>
      <p:sp>
        <p:nvSpPr>
          <p:cNvPr id="12"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793668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0" name="Content Placeholder 2"/>
          <p:cNvSpPr>
            <a:spLocks noGrp="1"/>
          </p:cNvSpPr>
          <p:nvPr>
            <p:ph idx="1"/>
          </p:nvPr>
        </p:nvSpPr>
        <p:spPr>
          <a:xfrm>
            <a:off x="743576" y="1579015"/>
            <a:ext cx="5084468"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4" name="Text Placeholder 3"/>
          <p:cNvSpPr>
            <a:spLocks noGrp="1"/>
          </p:cNvSpPr>
          <p:nvPr>
            <p:ph type="body" sz="quarter" idx="15" hasCustomPrompt="1"/>
          </p:nvPr>
        </p:nvSpPr>
        <p:spPr>
          <a:xfrm>
            <a:off x="743576" y="2202774"/>
            <a:ext cx="5084468" cy="3953578"/>
          </a:xfrm>
        </p:spPr>
        <p:txBody>
          <a:bodyPr>
            <a:normAutofit/>
          </a:bodyPr>
          <a:lstStyle>
            <a:lvl1pPr marL="0" indent="0">
              <a:buClr>
                <a:srgbClr val="004A78"/>
              </a:buClr>
              <a:buFont typeface="Arial" charset="0"/>
              <a:buNone/>
              <a:defRPr sz="1800">
                <a:solidFill>
                  <a:srgbClr val="000000"/>
                </a:solidFill>
              </a:defRPr>
            </a:lvl1pPr>
            <a:lvl2pPr marL="457200" indent="0">
              <a:buClr>
                <a:srgbClr val="004A78"/>
              </a:buClr>
              <a:buFont typeface="Arial" charset="0"/>
              <a:buNone/>
              <a:defRPr sz="1800">
                <a:solidFill>
                  <a:srgbClr val="000000"/>
                </a:solidFill>
              </a:defRPr>
            </a:lvl2pPr>
            <a:lvl3pPr marL="1143000" indent="-228600">
              <a:buClr>
                <a:srgbClr val="004A78"/>
              </a:buClr>
              <a:buFont typeface="Arial" charset="0"/>
              <a:buChar char="•"/>
              <a:defRPr sz="1800">
                <a:solidFill>
                  <a:srgbClr val="000000"/>
                </a:solidFill>
              </a:defRPr>
            </a:lvl3pPr>
            <a:lvl4pPr marL="1600200" indent="-228600">
              <a:buClr>
                <a:srgbClr val="004A78"/>
              </a:buClr>
              <a:buFont typeface="Arial" charset="0"/>
              <a:buChar char="•"/>
              <a:defRPr sz="1800">
                <a:solidFill>
                  <a:srgbClr val="000000"/>
                </a:solidFill>
              </a:defRPr>
            </a:lvl4pPr>
            <a:lvl5pPr marL="2057400" indent="-228600">
              <a:buClr>
                <a:srgbClr val="004A78"/>
              </a:buClr>
              <a:buFont typeface="Arial" charset="0"/>
              <a:buChar char="•"/>
              <a:defRPr sz="1800">
                <a:solidFill>
                  <a:srgbClr val="000000"/>
                </a:solidFill>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Viverra</a:t>
            </a:r>
            <a:r>
              <a:rPr lang="en-US"/>
              <a:t> vitae </a:t>
            </a:r>
            <a:r>
              <a:rPr lang="en-US" err="1"/>
              <a:t>congue</a:t>
            </a:r>
            <a:r>
              <a:rPr lang="en-US"/>
              <a:t> </a:t>
            </a:r>
            <a:r>
              <a:rPr lang="en-US" err="1"/>
              <a:t>eu</a:t>
            </a:r>
            <a:r>
              <a:rPr lang="en-US"/>
              <a:t> </a:t>
            </a:r>
            <a:r>
              <a:rPr lang="en-US" err="1"/>
              <a:t>consequat</a:t>
            </a:r>
            <a:r>
              <a:rPr lang="en-US"/>
              <a:t> ac </a:t>
            </a:r>
            <a:r>
              <a:rPr lang="en-US" err="1"/>
              <a:t>felis</a:t>
            </a:r>
            <a:r>
              <a:rPr lang="en-US"/>
              <a:t> </a:t>
            </a:r>
            <a:r>
              <a:rPr lang="en-US" err="1"/>
              <a:t>donec</a:t>
            </a:r>
            <a:r>
              <a:rPr lang="en-US"/>
              <a:t> et. </a:t>
            </a:r>
            <a:r>
              <a:rPr lang="en-US" err="1"/>
              <a:t>Magnis</a:t>
            </a:r>
            <a:r>
              <a:rPr lang="en-US"/>
              <a:t> dis parturient </a:t>
            </a:r>
            <a:r>
              <a:rPr lang="en-US" err="1"/>
              <a:t>montes</a:t>
            </a:r>
            <a:r>
              <a:rPr lang="en-US"/>
              <a:t> </a:t>
            </a:r>
            <a:r>
              <a:rPr lang="en-US" err="1"/>
              <a:t>nascetur</a:t>
            </a:r>
            <a:r>
              <a:rPr lang="en-US"/>
              <a:t>. Massa </a:t>
            </a:r>
            <a:r>
              <a:rPr lang="en-US" err="1"/>
              <a:t>tempor</a:t>
            </a:r>
            <a:r>
              <a:rPr lang="en-US"/>
              <a:t> </a:t>
            </a:r>
            <a:r>
              <a:rPr lang="en-US" err="1"/>
              <a:t>nec</a:t>
            </a:r>
            <a:r>
              <a:rPr lang="en-US"/>
              <a:t> </a:t>
            </a:r>
            <a:r>
              <a:rPr lang="en-US" err="1"/>
              <a:t>feugiat</a:t>
            </a:r>
            <a:r>
              <a:rPr lang="en-US"/>
              <a:t> </a:t>
            </a:r>
            <a:r>
              <a:rPr lang="en-US" err="1"/>
              <a:t>nisl</a:t>
            </a:r>
            <a:r>
              <a:rPr lang="en-US"/>
              <a:t> </a:t>
            </a:r>
            <a:r>
              <a:rPr lang="en-US" err="1"/>
              <a:t>pretium</a:t>
            </a:r>
            <a:r>
              <a:rPr lang="en-US"/>
              <a:t> </a:t>
            </a:r>
            <a:r>
              <a:rPr lang="en-US" err="1"/>
              <a:t>fusce</a:t>
            </a:r>
            <a:r>
              <a:rPr lang="en-US"/>
              <a:t> id </a:t>
            </a:r>
            <a:r>
              <a:rPr lang="en-US" err="1"/>
              <a:t>velit</a:t>
            </a:r>
            <a:r>
              <a:rPr lang="en-US"/>
              <a:t>. </a:t>
            </a:r>
            <a:r>
              <a:rPr lang="en-US" err="1"/>
              <a:t>Amet</a:t>
            </a:r>
            <a:r>
              <a:rPr lang="en-US"/>
              <a:t> </a:t>
            </a:r>
            <a:r>
              <a:rPr lang="en-US" err="1"/>
              <a:t>est</a:t>
            </a:r>
            <a:r>
              <a:rPr lang="en-US"/>
              <a:t> </a:t>
            </a:r>
            <a:r>
              <a:rPr lang="en-US" err="1"/>
              <a:t>placerat</a:t>
            </a:r>
            <a:r>
              <a:rPr lang="en-US"/>
              <a:t> in </a:t>
            </a:r>
            <a:r>
              <a:rPr lang="en-US" err="1"/>
              <a:t>egestas</a:t>
            </a:r>
            <a:r>
              <a:rPr lang="en-US"/>
              <a:t> </a:t>
            </a:r>
            <a:r>
              <a:rPr lang="en-US" err="1"/>
              <a:t>erat</a:t>
            </a:r>
            <a:r>
              <a:rPr lang="en-US"/>
              <a:t> </a:t>
            </a:r>
            <a:r>
              <a:rPr lang="en-US" err="1"/>
              <a:t>imperdiet</a:t>
            </a:r>
            <a:r>
              <a:rPr lang="en-US"/>
              <a:t> </a:t>
            </a:r>
            <a:r>
              <a:rPr lang="en-US" err="1"/>
              <a:t>sed</a:t>
            </a:r>
            <a:r>
              <a:rPr lang="en-US"/>
              <a:t> </a:t>
            </a:r>
            <a:r>
              <a:rPr lang="en-US" err="1"/>
              <a:t>euismod</a:t>
            </a:r>
            <a:r>
              <a:rPr lang="en-US"/>
              <a:t>. In </a:t>
            </a:r>
            <a:r>
              <a:rPr lang="en-US" err="1"/>
              <a:t>egestas</a:t>
            </a:r>
            <a:r>
              <a:rPr lang="en-US"/>
              <a:t> </a:t>
            </a:r>
            <a:r>
              <a:rPr lang="en-US" err="1"/>
              <a:t>erat</a:t>
            </a:r>
            <a:r>
              <a:rPr lang="en-US"/>
              <a:t> </a:t>
            </a:r>
            <a:r>
              <a:rPr lang="en-US" err="1"/>
              <a:t>imperdiet</a:t>
            </a:r>
            <a:r>
              <a:rPr lang="en-US"/>
              <a:t> </a:t>
            </a:r>
            <a:r>
              <a:rPr lang="en-US" err="1"/>
              <a:t>sed</a:t>
            </a:r>
            <a:r>
              <a:rPr lang="en-US"/>
              <a:t> </a:t>
            </a:r>
            <a:r>
              <a:rPr lang="en-US" err="1"/>
              <a:t>euismod</a:t>
            </a:r>
            <a:r>
              <a:rPr lang="en-US"/>
              <a:t> nisi porta lorem. </a:t>
            </a:r>
            <a:r>
              <a:rPr lang="en-US" err="1"/>
              <a:t>Fermentum</a:t>
            </a:r>
            <a:r>
              <a:rPr lang="en-US"/>
              <a:t> et </a:t>
            </a:r>
            <a:r>
              <a:rPr lang="en-US" err="1"/>
              <a:t>sollicitudin</a:t>
            </a:r>
            <a:r>
              <a:rPr lang="en-US"/>
              <a:t> ac </a:t>
            </a:r>
            <a:r>
              <a:rPr lang="en-US" err="1"/>
              <a:t>orci</a:t>
            </a:r>
            <a:r>
              <a:rPr lang="en-US"/>
              <a:t> </a:t>
            </a:r>
            <a:r>
              <a:rPr lang="en-US" err="1"/>
              <a:t>phasellus</a:t>
            </a:r>
            <a:r>
              <a:rPr lang="en-US"/>
              <a:t> </a:t>
            </a:r>
            <a:r>
              <a:rPr lang="en-US" err="1"/>
              <a:t>egestas</a:t>
            </a:r>
            <a:r>
              <a:rPr lang="en-US"/>
              <a:t> </a:t>
            </a:r>
            <a:r>
              <a:rPr lang="en-US" err="1"/>
              <a:t>tellus</a:t>
            </a:r>
            <a:r>
              <a:rPr lang="en-US"/>
              <a:t> </a:t>
            </a:r>
            <a:r>
              <a:rPr lang="en-US" err="1"/>
              <a:t>rutrum</a:t>
            </a:r>
            <a:r>
              <a:rPr lang="en-US"/>
              <a:t> </a:t>
            </a:r>
            <a:r>
              <a:rPr lang="en-US" err="1"/>
              <a:t>tellus</a:t>
            </a:r>
            <a:r>
              <a:rPr lang="en-US"/>
              <a:t>. </a:t>
            </a:r>
            <a:r>
              <a:rPr lang="en-US" err="1"/>
              <a:t>Nec</a:t>
            </a:r>
            <a:r>
              <a:rPr lang="en-US"/>
              <a:t> dui </a:t>
            </a:r>
            <a:r>
              <a:rPr lang="en-US" err="1"/>
              <a:t>nunc</a:t>
            </a:r>
            <a:r>
              <a:rPr lang="en-US"/>
              <a:t> </a:t>
            </a:r>
            <a:r>
              <a:rPr lang="en-US" err="1"/>
              <a:t>mattis</a:t>
            </a:r>
            <a:r>
              <a:rPr lang="en-US"/>
              <a:t> </a:t>
            </a:r>
            <a:r>
              <a:rPr lang="en-US" err="1"/>
              <a:t>enim</a:t>
            </a:r>
            <a:r>
              <a:rPr lang="en-US"/>
              <a:t>. </a:t>
            </a:r>
            <a:r>
              <a:rPr lang="en-US" err="1"/>
              <a:t>Nisl</a:t>
            </a:r>
            <a:r>
              <a:rPr lang="en-US"/>
              <a:t> </a:t>
            </a:r>
            <a:r>
              <a:rPr lang="en-US" err="1"/>
              <a:t>condimentum</a:t>
            </a:r>
            <a:r>
              <a:rPr lang="en-US"/>
              <a:t> id </a:t>
            </a:r>
            <a:r>
              <a:rPr lang="en-US" err="1"/>
              <a:t>venenatis</a:t>
            </a:r>
            <a:r>
              <a:rPr lang="en-US"/>
              <a:t> a </a:t>
            </a:r>
            <a:r>
              <a:rPr lang="en-US" err="1"/>
              <a:t>condimentum</a:t>
            </a:r>
            <a:r>
              <a:rPr lang="en-US"/>
              <a:t>. Non </a:t>
            </a:r>
            <a:r>
              <a:rPr lang="en-US" err="1"/>
              <a:t>enim</a:t>
            </a:r>
            <a:r>
              <a:rPr lang="en-US"/>
              <a:t> </a:t>
            </a:r>
            <a:r>
              <a:rPr lang="en-US" err="1"/>
              <a:t>praesent</a:t>
            </a:r>
            <a:r>
              <a:rPr lang="en-US"/>
              <a:t> </a:t>
            </a:r>
            <a:r>
              <a:rPr lang="en-US" err="1"/>
              <a:t>elementum</a:t>
            </a:r>
            <a:r>
              <a:rPr lang="en-US"/>
              <a:t> </a:t>
            </a:r>
            <a:r>
              <a:rPr lang="en-US" err="1"/>
              <a:t>facilisis</a:t>
            </a:r>
            <a:r>
              <a:rPr lang="en-US"/>
              <a:t> </a:t>
            </a:r>
            <a:r>
              <a:rPr lang="en-US" err="1"/>
              <a:t>leo</a:t>
            </a:r>
            <a:r>
              <a:rPr lang="en-US"/>
              <a:t> vel </a:t>
            </a:r>
            <a:r>
              <a:rPr lang="en-US" err="1"/>
              <a:t>fringilla</a:t>
            </a:r>
            <a:r>
              <a:rPr lang="en-US"/>
              <a:t> </a:t>
            </a:r>
            <a:r>
              <a:rPr lang="en-US" err="1"/>
              <a:t>est</a:t>
            </a:r>
            <a:r>
              <a:rPr lang="en-US"/>
              <a:t> </a:t>
            </a:r>
            <a:r>
              <a:rPr lang="en-US" err="1"/>
              <a:t>ullamcorper</a:t>
            </a:r>
            <a:r>
              <a:rPr lang="en-US"/>
              <a:t>.</a:t>
            </a:r>
          </a:p>
        </p:txBody>
      </p:sp>
      <p:sp>
        <p:nvSpPr>
          <p:cNvPr id="12" name="Content Placeholder 2"/>
          <p:cNvSpPr>
            <a:spLocks noGrp="1"/>
          </p:cNvSpPr>
          <p:nvPr>
            <p:ph idx="20"/>
          </p:nvPr>
        </p:nvSpPr>
        <p:spPr>
          <a:xfrm>
            <a:off x="6370651" y="1579015"/>
            <a:ext cx="5084468"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14" name="Text Placeholder 3"/>
          <p:cNvSpPr>
            <a:spLocks noGrp="1"/>
          </p:cNvSpPr>
          <p:nvPr>
            <p:ph type="body" sz="quarter" idx="18" hasCustomPrompt="1"/>
          </p:nvPr>
        </p:nvSpPr>
        <p:spPr>
          <a:xfrm>
            <a:off x="6370651" y="2202774"/>
            <a:ext cx="5084468" cy="3953578"/>
          </a:xfrm>
        </p:spPr>
        <p:txBody>
          <a:bodyPr>
            <a:normAutofit/>
          </a:bodyPr>
          <a:lstStyle>
            <a:lvl1pPr>
              <a:buClr>
                <a:srgbClr val="004A78"/>
              </a:buClr>
              <a:defRPr sz="1800">
                <a:solidFill>
                  <a:srgbClr val="000000"/>
                </a:solidFill>
              </a:defRPr>
            </a:lvl1pPr>
            <a:lvl2pPr marL="685800" indent="-228600">
              <a:buClr>
                <a:srgbClr val="004A78"/>
              </a:buClr>
              <a:buFontTx/>
              <a:buChar char="‒"/>
              <a:defRPr sz="1800">
                <a:solidFill>
                  <a:srgbClr val="000000"/>
                </a:solidFill>
              </a:defRPr>
            </a:lvl2pPr>
            <a:lvl3pPr>
              <a:buClr>
                <a:srgbClr val="004A78"/>
              </a:buClr>
              <a:defRPr sz="1800">
                <a:solidFill>
                  <a:srgbClr val="000000"/>
                </a:solidFill>
              </a:defRPr>
            </a:lvl3pPr>
            <a:lvl4pPr>
              <a:buClr>
                <a:srgbClr val="004A78"/>
              </a:buClr>
              <a:defRPr sz="1800">
                <a:solidFill>
                  <a:srgbClr val="000000"/>
                </a:solidFill>
              </a:defRPr>
            </a:lvl4pPr>
            <a:lvl5pPr>
              <a:buClr>
                <a:srgbClr val="004A78"/>
              </a:buClr>
              <a:defRPr sz="1800">
                <a:solidFill>
                  <a:srgbClr val="000000"/>
                </a:solidFill>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p>
          <a:p>
            <a:pPr lvl="0"/>
            <a:r>
              <a:rPr lang="en-US" err="1"/>
              <a:t>Viverra</a:t>
            </a:r>
            <a:r>
              <a:rPr lang="en-US"/>
              <a:t> vitae </a:t>
            </a:r>
            <a:r>
              <a:rPr lang="en-US" err="1"/>
              <a:t>congue</a:t>
            </a:r>
            <a:r>
              <a:rPr lang="en-US"/>
              <a:t> </a:t>
            </a:r>
            <a:r>
              <a:rPr lang="en-US" err="1"/>
              <a:t>eu</a:t>
            </a:r>
            <a:r>
              <a:rPr lang="en-US"/>
              <a:t> </a:t>
            </a:r>
            <a:r>
              <a:rPr lang="en-US" err="1"/>
              <a:t>consequat</a:t>
            </a:r>
            <a:r>
              <a:rPr lang="en-US"/>
              <a:t> ac </a:t>
            </a:r>
            <a:r>
              <a:rPr lang="en-US" err="1"/>
              <a:t>felis</a:t>
            </a:r>
            <a:r>
              <a:rPr lang="en-US"/>
              <a:t> </a:t>
            </a:r>
            <a:r>
              <a:rPr lang="en-US" err="1"/>
              <a:t>donec</a:t>
            </a:r>
            <a:r>
              <a:rPr lang="en-US"/>
              <a:t> et. </a:t>
            </a:r>
            <a:r>
              <a:rPr lang="en-US" err="1"/>
              <a:t>Magnis</a:t>
            </a:r>
            <a:r>
              <a:rPr lang="en-US"/>
              <a:t> dis parturient </a:t>
            </a:r>
            <a:r>
              <a:rPr lang="en-US" err="1"/>
              <a:t>montes</a:t>
            </a:r>
            <a:r>
              <a:rPr lang="en-US"/>
              <a:t> </a:t>
            </a:r>
            <a:r>
              <a:rPr lang="en-US" err="1"/>
              <a:t>nascetur</a:t>
            </a:r>
            <a:r>
              <a:rPr lang="en-US"/>
              <a:t>. Massa </a:t>
            </a:r>
            <a:r>
              <a:rPr lang="en-US" err="1"/>
              <a:t>tempor</a:t>
            </a:r>
            <a:r>
              <a:rPr lang="en-US"/>
              <a:t> </a:t>
            </a:r>
            <a:r>
              <a:rPr lang="en-US" err="1"/>
              <a:t>nec</a:t>
            </a:r>
            <a:r>
              <a:rPr lang="en-US"/>
              <a:t> </a:t>
            </a:r>
            <a:r>
              <a:rPr lang="en-US" err="1"/>
              <a:t>feugiat</a:t>
            </a:r>
            <a:r>
              <a:rPr lang="en-US"/>
              <a:t> </a:t>
            </a:r>
            <a:r>
              <a:rPr lang="en-US" err="1"/>
              <a:t>nisl</a:t>
            </a:r>
            <a:r>
              <a:rPr lang="en-US"/>
              <a:t> </a:t>
            </a:r>
            <a:r>
              <a:rPr lang="en-US" err="1"/>
              <a:t>pretium</a:t>
            </a:r>
            <a:r>
              <a:rPr lang="en-US"/>
              <a:t> </a:t>
            </a:r>
            <a:r>
              <a:rPr lang="en-US" err="1"/>
              <a:t>fusce</a:t>
            </a:r>
            <a:r>
              <a:rPr lang="en-US"/>
              <a:t> id </a:t>
            </a:r>
            <a:r>
              <a:rPr lang="en-US" err="1"/>
              <a:t>velit</a:t>
            </a:r>
            <a:r>
              <a:rPr lang="en-US"/>
              <a:t>. </a:t>
            </a:r>
          </a:p>
          <a:p>
            <a:pPr lvl="0"/>
            <a:r>
              <a:rPr lang="en-US" err="1"/>
              <a:t>Amet</a:t>
            </a:r>
            <a:r>
              <a:rPr lang="en-US"/>
              <a:t> </a:t>
            </a:r>
            <a:r>
              <a:rPr lang="en-US" err="1"/>
              <a:t>est</a:t>
            </a:r>
            <a:r>
              <a:rPr lang="en-US"/>
              <a:t> </a:t>
            </a:r>
            <a:r>
              <a:rPr lang="en-US" err="1"/>
              <a:t>placerat</a:t>
            </a:r>
            <a:r>
              <a:rPr lang="en-US"/>
              <a:t> in </a:t>
            </a:r>
            <a:r>
              <a:rPr lang="en-US" err="1"/>
              <a:t>egestas</a:t>
            </a:r>
            <a:r>
              <a:rPr lang="en-US"/>
              <a:t> </a:t>
            </a:r>
            <a:r>
              <a:rPr lang="en-US" err="1"/>
              <a:t>erat</a:t>
            </a:r>
            <a:r>
              <a:rPr lang="en-US"/>
              <a:t> </a:t>
            </a:r>
            <a:r>
              <a:rPr lang="en-US" err="1"/>
              <a:t>imperdiet</a:t>
            </a:r>
            <a:r>
              <a:rPr lang="en-US"/>
              <a:t> </a:t>
            </a:r>
            <a:r>
              <a:rPr lang="en-US" err="1"/>
              <a:t>sed</a:t>
            </a:r>
            <a:r>
              <a:rPr lang="en-US"/>
              <a:t> </a:t>
            </a:r>
            <a:r>
              <a:rPr lang="en-US" err="1"/>
              <a:t>euismod</a:t>
            </a:r>
            <a:r>
              <a:rPr lang="en-US"/>
              <a:t>. In </a:t>
            </a:r>
            <a:r>
              <a:rPr lang="en-US" err="1"/>
              <a:t>egestas</a:t>
            </a:r>
            <a:r>
              <a:rPr lang="en-US"/>
              <a:t> </a:t>
            </a:r>
            <a:r>
              <a:rPr lang="en-US" err="1"/>
              <a:t>erat</a:t>
            </a:r>
            <a:r>
              <a:rPr lang="en-US"/>
              <a:t> </a:t>
            </a:r>
            <a:r>
              <a:rPr lang="en-US" err="1"/>
              <a:t>imperdiet</a:t>
            </a:r>
            <a:r>
              <a:rPr lang="en-US"/>
              <a:t> </a:t>
            </a:r>
            <a:r>
              <a:rPr lang="en-US" err="1"/>
              <a:t>sed</a:t>
            </a:r>
            <a:r>
              <a:rPr lang="en-US"/>
              <a:t> </a:t>
            </a:r>
            <a:r>
              <a:rPr lang="en-US" err="1"/>
              <a:t>euismod</a:t>
            </a:r>
            <a:r>
              <a:rPr lang="en-US"/>
              <a:t> nisi porta lorem. </a:t>
            </a:r>
            <a:r>
              <a:rPr lang="en-US" err="1"/>
              <a:t>Fermentum</a:t>
            </a:r>
            <a:r>
              <a:rPr lang="en-US"/>
              <a:t> et </a:t>
            </a:r>
            <a:r>
              <a:rPr lang="en-US" err="1"/>
              <a:t>sollicitudin</a:t>
            </a:r>
            <a:r>
              <a:rPr lang="en-US"/>
              <a:t> ac </a:t>
            </a:r>
            <a:r>
              <a:rPr lang="en-US" err="1"/>
              <a:t>orci</a:t>
            </a:r>
            <a:r>
              <a:rPr lang="en-US"/>
              <a:t> </a:t>
            </a:r>
            <a:r>
              <a:rPr lang="en-US" err="1"/>
              <a:t>phasellus</a:t>
            </a:r>
            <a:r>
              <a:rPr lang="en-US"/>
              <a:t> </a:t>
            </a:r>
            <a:r>
              <a:rPr lang="en-US" err="1"/>
              <a:t>egestas</a:t>
            </a:r>
            <a:r>
              <a:rPr lang="en-US"/>
              <a:t> </a:t>
            </a:r>
            <a:r>
              <a:rPr lang="en-US" err="1"/>
              <a:t>tellus</a:t>
            </a:r>
            <a:r>
              <a:rPr lang="en-US"/>
              <a:t> </a:t>
            </a:r>
            <a:r>
              <a:rPr lang="en-US" err="1"/>
              <a:t>rutrum</a:t>
            </a:r>
            <a:r>
              <a:rPr lang="en-US"/>
              <a:t> </a:t>
            </a:r>
            <a:r>
              <a:rPr lang="en-US" err="1"/>
              <a:t>tellus</a:t>
            </a:r>
            <a:r>
              <a:rPr lang="en-US"/>
              <a:t>. </a:t>
            </a:r>
            <a:r>
              <a:rPr lang="en-US" err="1"/>
              <a:t>Nec</a:t>
            </a:r>
            <a:r>
              <a:rPr lang="en-US"/>
              <a:t> dui </a:t>
            </a:r>
            <a:r>
              <a:rPr lang="en-US" err="1"/>
              <a:t>nunc</a:t>
            </a:r>
            <a:r>
              <a:rPr lang="en-US"/>
              <a:t> </a:t>
            </a:r>
            <a:r>
              <a:rPr lang="en-US" err="1"/>
              <a:t>mattis</a:t>
            </a:r>
            <a:r>
              <a:rPr lang="en-US"/>
              <a:t> </a:t>
            </a:r>
            <a:r>
              <a:rPr lang="en-US" err="1"/>
              <a:t>enim</a:t>
            </a:r>
            <a:r>
              <a:rPr lang="en-US"/>
              <a:t>. </a:t>
            </a:r>
            <a:r>
              <a:rPr lang="en-US" err="1"/>
              <a:t>Nisl</a:t>
            </a:r>
            <a:r>
              <a:rPr lang="en-US"/>
              <a:t> </a:t>
            </a:r>
            <a:r>
              <a:rPr lang="en-US" err="1"/>
              <a:t>condimentum</a:t>
            </a:r>
            <a:r>
              <a:rPr lang="en-US"/>
              <a:t> id </a:t>
            </a:r>
            <a:r>
              <a:rPr lang="en-US" err="1"/>
              <a:t>venenatis</a:t>
            </a:r>
            <a:r>
              <a:rPr lang="en-US"/>
              <a:t> a </a:t>
            </a:r>
            <a:r>
              <a:rPr lang="en-US" err="1"/>
              <a:t>condimentum</a:t>
            </a:r>
            <a:r>
              <a:rPr lang="en-US"/>
              <a:t>. Non </a:t>
            </a:r>
            <a:r>
              <a:rPr lang="en-US" err="1"/>
              <a:t>enim</a:t>
            </a:r>
            <a:r>
              <a:rPr lang="en-US"/>
              <a:t> </a:t>
            </a:r>
            <a:r>
              <a:rPr lang="en-US" err="1"/>
              <a:t>praesent</a:t>
            </a:r>
            <a:r>
              <a:rPr lang="en-US"/>
              <a:t> </a:t>
            </a:r>
            <a:r>
              <a:rPr lang="en-US" err="1"/>
              <a:t>elementum</a:t>
            </a:r>
            <a:r>
              <a:rPr lang="en-US"/>
              <a:t> </a:t>
            </a:r>
            <a:r>
              <a:rPr lang="en-US" err="1"/>
              <a:t>facilisis</a:t>
            </a:r>
            <a:r>
              <a:rPr lang="en-US"/>
              <a:t> </a:t>
            </a:r>
            <a:r>
              <a:rPr lang="en-US" err="1"/>
              <a:t>leo</a:t>
            </a:r>
            <a:r>
              <a:rPr lang="en-US"/>
              <a:t> </a:t>
            </a:r>
            <a:r>
              <a:rPr lang="en-US" err="1"/>
              <a:t>vel</a:t>
            </a:r>
            <a:r>
              <a:rPr lang="en-US"/>
              <a:t> </a:t>
            </a:r>
            <a:r>
              <a:rPr lang="en-US" err="1"/>
              <a:t>fringilla</a:t>
            </a:r>
            <a:r>
              <a:rPr lang="en-US"/>
              <a:t> </a:t>
            </a:r>
            <a:r>
              <a:rPr lang="en-US" err="1"/>
              <a:t>est</a:t>
            </a:r>
            <a:r>
              <a:rPr lang="en-US"/>
              <a:t> </a:t>
            </a:r>
            <a:r>
              <a:rPr lang="en-US" err="1"/>
              <a:t>ullamcorper</a:t>
            </a:r>
            <a:r>
              <a:rPr lang="en-US"/>
              <a:t>.</a:t>
            </a:r>
          </a:p>
        </p:txBody>
      </p:sp>
      <p:sp>
        <p:nvSpPr>
          <p:cNvPr id="8"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759007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Content 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4" name="Content Placeholder 2"/>
          <p:cNvSpPr>
            <a:spLocks noGrp="1"/>
          </p:cNvSpPr>
          <p:nvPr>
            <p:ph idx="1"/>
          </p:nvPr>
        </p:nvSpPr>
        <p:spPr>
          <a:xfrm>
            <a:off x="743576"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4" name="Text Placeholder 3"/>
          <p:cNvSpPr>
            <a:spLocks noGrp="1"/>
          </p:cNvSpPr>
          <p:nvPr>
            <p:ph type="body" sz="quarter" idx="15" hasCustomPrompt="1"/>
          </p:nvPr>
        </p:nvSpPr>
        <p:spPr>
          <a:xfrm>
            <a:off x="743576" y="2202774"/>
            <a:ext cx="3300402" cy="3953578"/>
          </a:xfrm>
        </p:spPr>
        <p:txBody>
          <a:bodyPr>
            <a:normAutofit/>
          </a:bodyPr>
          <a:lstStyle>
            <a:lvl1pPr marL="0" indent="0">
              <a:buClr>
                <a:srgbClr val="004A78"/>
              </a:buClr>
              <a:buFont typeface="Arial" panose="020B0604020202020204" pitchFamily="34" charset="0"/>
              <a:buNone/>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Viverra</a:t>
            </a:r>
            <a:r>
              <a:rPr lang="en-US"/>
              <a:t> vitae </a:t>
            </a:r>
            <a:r>
              <a:rPr lang="en-US" err="1"/>
              <a:t>congue</a:t>
            </a:r>
            <a:r>
              <a:rPr lang="en-US"/>
              <a:t> </a:t>
            </a:r>
            <a:r>
              <a:rPr lang="en-US" err="1"/>
              <a:t>eu</a:t>
            </a:r>
            <a:r>
              <a:rPr lang="en-US"/>
              <a:t> </a:t>
            </a:r>
            <a:r>
              <a:rPr lang="en-US" err="1"/>
              <a:t>consequat</a:t>
            </a:r>
            <a:r>
              <a:rPr lang="en-US"/>
              <a:t> ac </a:t>
            </a:r>
            <a:r>
              <a:rPr lang="en-US" err="1"/>
              <a:t>felis</a:t>
            </a:r>
            <a:r>
              <a:rPr lang="en-US"/>
              <a:t> </a:t>
            </a:r>
            <a:r>
              <a:rPr lang="en-US" err="1"/>
              <a:t>donec</a:t>
            </a:r>
            <a:r>
              <a:rPr lang="en-US"/>
              <a:t> et. </a:t>
            </a:r>
            <a:r>
              <a:rPr lang="en-US" err="1"/>
              <a:t>Magnis</a:t>
            </a:r>
            <a:r>
              <a:rPr lang="en-US"/>
              <a:t> dis parturient </a:t>
            </a:r>
            <a:r>
              <a:rPr lang="en-US" err="1"/>
              <a:t>montes</a:t>
            </a:r>
            <a:r>
              <a:rPr lang="en-US"/>
              <a:t> </a:t>
            </a:r>
            <a:r>
              <a:rPr lang="en-US" err="1"/>
              <a:t>nascetur</a:t>
            </a:r>
            <a:r>
              <a:rPr lang="en-US"/>
              <a:t>.</a:t>
            </a:r>
          </a:p>
        </p:txBody>
      </p:sp>
      <p:sp>
        <p:nvSpPr>
          <p:cNvPr id="19" name="Content Placeholder 2"/>
          <p:cNvSpPr>
            <a:spLocks noGrp="1"/>
          </p:cNvSpPr>
          <p:nvPr>
            <p:ph idx="22"/>
          </p:nvPr>
        </p:nvSpPr>
        <p:spPr>
          <a:xfrm>
            <a:off x="4445799"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16" name="Text Placeholder 3"/>
          <p:cNvSpPr>
            <a:spLocks noGrp="1"/>
          </p:cNvSpPr>
          <p:nvPr>
            <p:ph type="body" sz="quarter" idx="18" hasCustomPrompt="1"/>
          </p:nvPr>
        </p:nvSpPr>
        <p:spPr>
          <a:xfrm>
            <a:off x="4445799" y="2202774"/>
            <a:ext cx="3300402" cy="3953578"/>
          </a:xfrm>
        </p:spPr>
        <p:txBody>
          <a:bodyPr>
            <a:normAutofit/>
          </a:bodyPr>
          <a:lstStyle>
            <a:lvl1pPr>
              <a:buClr>
                <a:srgbClr val="004A78"/>
              </a:buClr>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Viverra</a:t>
            </a:r>
            <a:r>
              <a:rPr lang="en-US"/>
              <a:t> vitae </a:t>
            </a:r>
            <a:r>
              <a:rPr lang="en-US" err="1"/>
              <a:t>congue</a:t>
            </a:r>
            <a:r>
              <a:rPr lang="en-US"/>
              <a:t> </a:t>
            </a:r>
            <a:r>
              <a:rPr lang="en-US" err="1"/>
              <a:t>eu</a:t>
            </a:r>
            <a:r>
              <a:rPr lang="en-US"/>
              <a:t> </a:t>
            </a:r>
            <a:r>
              <a:rPr lang="en-US" err="1"/>
              <a:t>consequat</a:t>
            </a:r>
            <a:r>
              <a:rPr lang="en-US"/>
              <a:t> ac </a:t>
            </a:r>
            <a:r>
              <a:rPr lang="en-US" err="1"/>
              <a:t>felis</a:t>
            </a:r>
            <a:r>
              <a:rPr lang="en-US"/>
              <a:t> </a:t>
            </a:r>
            <a:r>
              <a:rPr lang="en-US" err="1"/>
              <a:t>donec</a:t>
            </a:r>
            <a:r>
              <a:rPr lang="en-US"/>
              <a:t> et. </a:t>
            </a:r>
            <a:r>
              <a:rPr lang="en-US" err="1"/>
              <a:t>Magnis</a:t>
            </a:r>
            <a:r>
              <a:rPr lang="en-US"/>
              <a:t> dis parturient </a:t>
            </a:r>
            <a:r>
              <a:rPr lang="en-US" err="1"/>
              <a:t>montes</a:t>
            </a:r>
            <a:r>
              <a:rPr lang="en-US"/>
              <a:t> </a:t>
            </a:r>
            <a:r>
              <a:rPr lang="en-US" err="1"/>
              <a:t>nascetur</a:t>
            </a:r>
            <a:r>
              <a:rPr lang="en-US"/>
              <a:t>.</a:t>
            </a:r>
          </a:p>
        </p:txBody>
      </p:sp>
      <p:sp>
        <p:nvSpPr>
          <p:cNvPr id="23" name="Content Placeholder 2"/>
          <p:cNvSpPr>
            <a:spLocks noGrp="1"/>
          </p:cNvSpPr>
          <p:nvPr>
            <p:ph idx="23"/>
          </p:nvPr>
        </p:nvSpPr>
        <p:spPr>
          <a:xfrm>
            <a:off x="8145953"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20" name="Text Placeholder 3"/>
          <p:cNvSpPr>
            <a:spLocks noGrp="1"/>
          </p:cNvSpPr>
          <p:nvPr>
            <p:ph type="body" sz="quarter" idx="20" hasCustomPrompt="1"/>
          </p:nvPr>
        </p:nvSpPr>
        <p:spPr>
          <a:xfrm>
            <a:off x="8154717" y="2202774"/>
            <a:ext cx="3300402" cy="3953578"/>
          </a:xfrm>
        </p:spPr>
        <p:txBody>
          <a:bodyPr>
            <a:normAutofit/>
          </a:bodyPr>
          <a:lstStyle>
            <a:lvl1pPr>
              <a:buClr>
                <a:srgbClr val="004A78"/>
              </a:buClr>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Viverra</a:t>
            </a:r>
            <a:r>
              <a:rPr lang="en-US"/>
              <a:t> vitae </a:t>
            </a:r>
            <a:r>
              <a:rPr lang="en-US" err="1"/>
              <a:t>congue</a:t>
            </a:r>
            <a:r>
              <a:rPr lang="en-US"/>
              <a:t> </a:t>
            </a:r>
            <a:r>
              <a:rPr lang="en-US" err="1"/>
              <a:t>eu</a:t>
            </a:r>
            <a:r>
              <a:rPr lang="en-US"/>
              <a:t> </a:t>
            </a:r>
            <a:r>
              <a:rPr lang="en-US" err="1"/>
              <a:t>consequat</a:t>
            </a:r>
            <a:r>
              <a:rPr lang="en-US"/>
              <a:t> ac </a:t>
            </a:r>
            <a:r>
              <a:rPr lang="en-US" err="1"/>
              <a:t>felis</a:t>
            </a:r>
            <a:r>
              <a:rPr lang="en-US"/>
              <a:t> </a:t>
            </a:r>
            <a:r>
              <a:rPr lang="en-US" err="1"/>
              <a:t>donec</a:t>
            </a:r>
            <a:r>
              <a:rPr lang="en-US"/>
              <a:t> et. </a:t>
            </a:r>
            <a:r>
              <a:rPr lang="en-US" err="1"/>
              <a:t>Magnis</a:t>
            </a:r>
            <a:r>
              <a:rPr lang="en-US"/>
              <a:t> dis parturient </a:t>
            </a:r>
            <a:r>
              <a:rPr lang="en-US" err="1"/>
              <a:t>montes</a:t>
            </a:r>
            <a:r>
              <a:rPr lang="en-US"/>
              <a:t> </a:t>
            </a:r>
            <a:r>
              <a:rPr lang="en-US" err="1"/>
              <a:t>nascetur</a:t>
            </a:r>
            <a:r>
              <a:rPr lang="en-US"/>
              <a:t>.</a:t>
            </a:r>
          </a:p>
        </p:txBody>
      </p:sp>
      <p:sp>
        <p:nvSpPr>
          <p:cNvPr id="10"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377184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with Captio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Text Placeholder 1"/>
          <p:cNvSpPr>
            <a:spLocks noGrp="1"/>
          </p:cNvSpPr>
          <p:nvPr>
            <p:ph type="body" sz="quarter" idx="15" hasCustomPrompt="1"/>
          </p:nvPr>
        </p:nvSpPr>
        <p:spPr>
          <a:xfrm>
            <a:off x="743576" y="1289684"/>
            <a:ext cx="10711543" cy="2750053"/>
          </a:xfrm>
        </p:spPr>
        <p:txBody>
          <a:bodyPr>
            <a:noAutofit/>
          </a:bodyPr>
          <a:lstStyle>
            <a:lvl1pPr marL="0" indent="0" algn="l">
              <a:buFont typeface="Arial" panose="020B0604020202020204" pitchFamily="34" charset="0"/>
              <a:buNone/>
              <a:defRPr sz="2400" b="0" i="0" baseline="0">
                <a:solidFill>
                  <a:srgbClr val="000000"/>
                </a:solidFill>
                <a:latin typeface="Arial" charset="0"/>
                <a:ea typeface="Arial" charset="0"/>
                <a:cs typeface="Arial" charset="0"/>
              </a:defRPr>
            </a:lvl1pPr>
            <a:lvl2pPr marL="457200" indent="0">
              <a:buFont typeface="Arial" panose="020B0604020202020204" pitchFamily="34" charset="0"/>
              <a:buNone/>
              <a:defRPr>
                <a:solidFill>
                  <a:srgbClr val="000000"/>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a:t>Click to add text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nullam</a:t>
            </a:r>
            <a:r>
              <a:rPr lang="en-US"/>
              <a:t> non. </a:t>
            </a:r>
            <a:r>
              <a:rPr lang="en-US" err="1"/>
              <a:t>Mauris</a:t>
            </a:r>
            <a:r>
              <a:rPr lang="en-US"/>
              <a:t> a </a:t>
            </a:r>
            <a:r>
              <a:rPr lang="en-US" err="1"/>
              <a:t>diam</a:t>
            </a:r>
            <a:r>
              <a:rPr lang="en-US"/>
              <a:t> </a:t>
            </a:r>
            <a:r>
              <a:rPr lang="en-US" err="1"/>
              <a:t>maecenas</a:t>
            </a:r>
            <a:r>
              <a:rPr lang="en-US"/>
              <a:t> </a:t>
            </a:r>
            <a:r>
              <a:rPr lang="en-US" err="1"/>
              <a:t>sed</a:t>
            </a:r>
            <a:r>
              <a:rPr lang="en-US"/>
              <a:t> </a:t>
            </a:r>
            <a:r>
              <a:rPr lang="en-US" err="1"/>
              <a:t>enim</a:t>
            </a:r>
            <a:r>
              <a:rPr lang="en-US"/>
              <a:t> </a:t>
            </a:r>
            <a:r>
              <a:rPr lang="en-US" err="1"/>
              <a:t>ut</a:t>
            </a:r>
            <a:r>
              <a:rPr lang="en-US"/>
              <a:t> </a:t>
            </a:r>
            <a:r>
              <a:rPr lang="en-US" err="1"/>
              <a:t>sem</a:t>
            </a:r>
            <a:r>
              <a:rPr lang="en-US"/>
              <a:t> </a:t>
            </a:r>
            <a:r>
              <a:rPr lang="en-US" err="1"/>
              <a:t>viverra</a:t>
            </a:r>
            <a:r>
              <a:rPr lang="en-US"/>
              <a:t>. </a:t>
            </a:r>
            <a:r>
              <a:rPr lang="en-US" err="1"/>
              <a:t>Sed</a:t>
            </a:r>
            <a:r>
              <a:rPr lang="en-US"/>
              <a:t> </a:t>
            </a:r>
            <a:r>
              <a:rPr lang="en-US" err="1"/>
              <a:t>ullamcorper</a:t>
            </a:r>
            <a:r>
              <a:rPr lang="en-US"/>
              <a:t> </a:t>
            </a:r>
            <a:r>
              <a:rPr lang="en-US" err="1"/>
              <a:t>morbi</a:t>
            </a:r>
            <a:r>
              <a:rPr lang="en-US"/>
              <a:t> </a:t>
            </a:r>
            <a:r>
              <a:rPr lang="en-US" err="1"/>
              <a:t>tincidunt</a:t>
            </a:r>
            <a:r>
              <a:rPr lang="en-US"/>
              <a:t> </a:t>
            </a:r>
            <a:r>
              <a:rPr lang="en-US" err="1"/>
              <a:t>ornare</a:t>
            </a:r>
            <a:r>
              <a:rPr lang="en-US"/>
              <a:t>. Sit </a:t>
            </a:r>
            <a:r>
              <a:rPr lang="en-US" err="1"/>
              <a:t>amet</a:t>
            </a:r>
            <a:r>
              <a:rPr lang="en-US"/>
              <a:t> </a:t>
            </a:r>
            <a:r>
              <a:rPr lang="en-US" err="1"/>
              <a:t>volutpat</a:t>
            </a:r>
            <a:r>
              <a:rPr lang="en-US"/>
              <a:t> </a:t>
            </a:r>
            <a:r>
              <a:rPr lang="en-US" err="1"/>
              <a:t>consequat</a:t>
            </a:r>
            <a:r>
              <a:rPr lang="en-US"/>
              <a:t> </a:t>
            </a:r>
            <a:r>
              <a:rPr lang="en-US" err="1"/>
              <a:t>mauris</a:t>
            </a:r>
            <a:r>
              <a:rPr lang="en-US"/>
              <a:t> </a:t>
            </a:r>
            <a:r>
              <a:rPr lang="en-US" err="1"/>
              <a:t>nunc</a:t>
            </a:r>
            <a:r>
              <a:rPr lang="en-US"/>
              <a:t> </a:t>
            </a:r>
            <a:r>
              <a:rPr lang="en-US" err="1"/>
              <a:t>congue</a:t>
            </a:r>
            <a:r>
              <a:rPr lang="en-US"/>
              <a:t> nisi. </a:t>
            </a:r>
            <a:r>
              <a:rPr lang="en-US" err="1"/>
              <a:t>Mauris</a:t>
            </a:r>
            <a:r>
              <a:rPr lang="en-US"/>
              <a:t> sit </a:t>
            </a:r>
            <a:r>
              <a:rPr lang="en-US" err="1"/>
              <a:t>amet</a:t>
            </a:r>
            <a:r>
              <a:rPr lang="en-US"/>
              <a:t> </a:t>
            </a:r>
            <a:r>
              <a:rPr lang="en-US" err="1"/>
              <a:t>massa</a:t>
            </a:r>
            <a:r>
              <a:rPr lang="en-US"/>
              <a:t> vitae. </a:t>
            </a:r>
            <a:r>
              <a:rPr lang="en-US" err="1"/>
              <a:t>Consectetur</a:t>
            </a:r>
            <a:r>
              <a:rPr lang="en-US"/>
              <a:t> libero id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t>
            </a:r>
            <a:r>
              <a:rPr lang="en-US" err="1"/>
              <a:t>urna</a:t>
            </a:r>
            <a:r>
              <a:rPr lang="en-US"/>
              <a:t> id </a:t>
            </a:r>
            <a:r>
              <a:rPr lang="en-US" err="1"/>
              <a:t>volutpat</a:t>
            </a:r>
            <a:r>
              <a:rPr lang="en-US"/>
              <a:t> lacus. </a:t>
            </a:r>
            <a:r>
              <a:rPr lang="en-US" err="1"/>
              <a:t>Imperdiet</a:t>
            </a:r>
            <a:r>
              <a:rPr lang="en-US"/>
              <a:t> </a:t>
            </a:r>
            <a:r>
              <a:rPr lang="en-US" err="1"/>
              <a:t>nulla</a:t>
            </a:r>
            <a:r>
              <a:rPr lang="en-US"/>
              <a:t> </a:t>
            </a:r>
            <a:r>
              <a:rPr lang="en-US" err="1"/>
              <a:t>malesuada</a:t>
            </a:r>
            <a:r>
              <a:rPr lang="en-US"/>
              <a:t> </a:t>
            </a:r>
            <a:r>
              <a:rPr lang="en-US" err="1"/>
              <a:t>pellentesque</a:t>
            </a:r>
            <a:r>
              <a:rPr lang="en-US"/>
              <a:t> </a:t>
            </a:r>
            <a:r>
              <a:rPr lang="en-US" err="1"/>
              <a:t>elit</a:t>
            </a:r>
            <a:r>
              <a:rPr lang="en-US"/>
              <a:t> </a:t>
            </a:r>
            <a:r>
              <a:rPr lang="en-US" err="1"/>
              <a:t>eget</a:t>
            </a:r>
            <a:r>
              <a:rPr lang="en-US"/>
              <a:t> gravida cum </a:t>
            </a:r>
            <a:r>
              <a:rPr lang="en-US" err="1"/>
              <a:t>sociis</a:t>
            </a:r>
            <a:r>
              <a:rPr lang="en-US"/>
              <a:t>. Sed </a:t>
            </a:r>
            <a:r>
              <a:rPr lang="en-US" err="1"/>
              <a:t>velit</a:t>
            </a:r>
            <a:r>
              <a:rPr lang="en-US"/>
              <a:t> </a:t>
            </a:r>
            <a:r>
              <a:rPr lang="en-US" err="1"/>
              <a:t>dignissim</a:t>
            </a:r>
            <a:r>
              <a:rPr lang="en-US"/>
              <a:t> </a:t>
            </a:r>
            <a:r>
              <a:rPr lang="en-US" err="1"/>
              <a:t>sodales</a:t>
            </a:r>
            <a:r>
              <a:rPr lang="en-US"/>
              <a:t> </a:t>
            </a:r>
            <a:r>
              <a:rPr lang="en-US" err="1"/>
              <a:t>ut.</a:t>
            </a:r>
            <a:endParaRPr lang="en-US"/>
          </a:p>
        </p:txBody>
      </p:sp>
      <p:sp>
        <p:nvSpPr>
          <p:cNvPr id="5" name="Text Placeholder 2"/>
          <p:cNvSpPr>
            <a:spLocks noGrp="1"/>
          </p:cNvSpPr>
          <p:nvPr>
            <p:ph type="body" sz="quarter" idx="16" hasCustomPrompt="1"/>
          </p:nvPr>
        </p:nvSpPr>
        <p:spPr>
          <a:xfrm>
            <a:off x="740228" y="4846655"/>
            <a:ext cx="10711543" cy="825500"/>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et.</a:t>
            </a:r>
          </a:p>
        </p:txBody>
      </p:sp>
      <p:sp>
        <p:nvSpPr>
          <p:cNvPr id="8"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474805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Bullet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Foote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Antill,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
        <p:nvSpPr>
          <p:cNvPr id="6" name="Picture Placeholder 5">
            <a:extLst>
              <a:ext uri="{FF2B5EF4-FFF2-40B4-BE49-F238E27FC236}">
                <a16:creationId xmlns:a16="http://schemas.microsoft.com/office/drawing/2014/main" id="{20C78AC8-E1A0-4975-919B-DC886A739CA8}"/>
              </a:ext>
            </a:extLst>
          </p:cNvPr>
          <p:cNvSpPr>
            <a:spLocks noGrp="1"/>
          </p:cNvSpPr>
          <p:nvPr>
            <p:ph type="pic" sz="quarter" idx="10"/>
          </p:nvPr>
        </p:nvSpPr>
        <p:spPr>
          <a:xfrm>
            <a:off x="743577" y="4029075"/>
            <a:ext cx="7982257" cy="1835457"/>
          </a:xfrm>
        </p:spPr>
        <p:txBody>
          <a:bodyPr/>
          <a:lstStyle/>
          <a:p>
            <a:r>
              <a:rPr lang="en-US" dirty="0"/>
              <a:t>Click icon to add picture</a:t>
            </a:r>
          </a:p>
        </p:txBody>
      </p:sp>
      <p:sp>
        <p:nvSpPr>
          <p:cNvPr id="7" name="Text Placeholder 11">
            <a:extLst>
              <a:ext uri="{FF2B5EF4-FFF2-40B4-BE49-F238E27FC236}">
                <a16:creationId xmlns:a16="http://schemas.microsoft.com/office/drawing/2014/main" id="{623BC119-C238-4C36-BBED-7F10BDC9AEA8}"/>
              </a:ext>
            </a:extLst>
          </p:cNvPr>
          <p:cNvSpPr>
            <a:spLocks noGrp="1"/>
          </p:cNvSpPr>
          <p:nvPr>
            <p:ph type="body" sz="quarter" idx="17" hasCustomPrompt="1"/>
          </p:nvPr>
        </p:nvSpPr>
        <p:spPr>
          <a:xfrm>
            <a:off x="743576" y="1638300"/>
            <a:ext cx="10857874" cy="1936791"/>
          </a:xfrm>
        </p:spPr>
        <p:txBody>
          <a:bodyPr>
            <a:normAutofit/>
          </a:bodyPr>
          <a:lstStyle>
            <a:lvl1pPr marL="342900" indent="-342900">
              <a:buClr>
                <a:srgbClr val="004A78"/>
              </a:buClr>
              <a:buFont typeface="Arial" charset="0"/>
              <a:buChar char="•"/>
              <a:defRPr sz="2000">
                <a:solidFill>
                  <a:srgbClr val="004A78"/>
                </a:solidFill>
              </a:defRPr>
            </a:lvl1pPr>
            <a:lvl2pPr marL="685800" marR="0" indent="-228600" algn="l" defTabSz="914400" rtl="0" eaLnBrk="1" fontAlgn="base" latinLnBrk="0" hangingPunct="1">
              <a:lnSpc>
                <a:spcPct val="90000"/>
              </a:lnSpc>
              <a:spcBef>
                <a:spcPts val="500"/>
              </a:spcBef>
              <a:spcAft>
                <a:spcPct val="0"/>
              </a:spcAft>
              <a:buClr>
                <a:srgbClr val="006298"/>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9">
            <a:extLst>
              <a:ext uri="{FF2B5EF4-FFF2-40B4-BE49-F238E27FC236}">
                <a16:creationId xmlns:a16="http://schemas.microsoft.com/office/drawing/2014/main" id="{8B98B54F-6FA9-4905-8BDA-434E60C09DC4}"/>
              </a:ext>
            </a:extLst>
          </p:cNvPr>
          <p:cNvSpPr>
            <a:spLocks noGrp="1"/>
          </p:cNvSpPr>
          <p:nvPr>
            <p:ph type="body" sz="quarter" idx="12"/>
          </p:nvPr>
        </p:nvSpPr>
        <p:spPr>
          <a:xfrm>
            <a:off x="7893898" y="5562460"/>
            <a:ext cx="3707552" cy="262425"/>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0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endParaRPr>
          </a:p>
        </p:txBody>
      </p:sp>
    </p:spTree>
    <p:extLst>
      <p:ext uri="{BB962C8B-B14F-4D97-AF65-F5344CB8AC3E}">
        <p14:creationId xmlns:p14="http://schemas.microsoft.com/office/powerpoint/2010/main" val="34449117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838200" y="365125"/>
            <a:ext cx="10515600" cy="672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en-US" altLang="en-US"/>
              <a:t>Click to edit Master text styles</a:t>
            </a:r>
          </a:p>
        </p:txBody>
      </p:sp>
      <p:pic>
        <p:nvPicPr>
          <p:cNvPr id="7" name="Picture 6"/>
          <p:cNvPicPr>
            <a:picLocks noChangeAspect="1"/>
          </p:cNvPicPr>
          <p:nvPr userDrawn="1"/>
        </p:nvPicPr>
        <p:blipFill>
          <a:blip r:embed="rId20">
            <a:extLst>
              <a:ext uri="{28A0092B-C50C-407E-A947-70E740481C1C}">
                <a14:useLocalDpi xmlns:a14="http://schemas.microsoft.com/office/drawing/2010/main" val="0"/>
              </a:ext>
            </a:extLst>
          </a:blip>
          <a:srcRect/>
          <a:stretch>
            <a:fillRect/>
          </a:stretch>
        </p:blipFill>
        <p:spPr bwMode="auto">
          <a:xfrm>
            <a:off x="476843" y="6356350"/>
            <a:ext cx="1579562"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4"/>
          <p:cNvSpPr>
            <a:spLocks noGrp="1"/>
          </p:cNvSpPr>
          <p:nvPr>
            <p:ph type="ftr" sz="quarter" idx="3"/>
          </p:nvPr>
        </p:nvSpPr>
        <p:spPr>
          <a:xfrm>
            <a:off x="2762225" y="6356350"/>
            <a:ext cx="9257732" cy="354013"/>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rgbClr val="006298"/>
                </a:solidFill>
                <a:latin typeface="arial"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Antill,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Tree>
  </p:cSld>
  <p:clrMap bg1="lt1" tx1="dk1" bg2="lt2" tx2="dk2" accent1="accent1" accent2="accent2" accent3="accent3" accent4="accent4" accent5="accent5" accent6="accent6" hlink="hlink" folHlink="folHlink"/>
  <p:sldLayoutIdLst>
    <p:sldLayoutId id="2147483712" r:id="rId1"/>
    <p:sldLayoutId id="2147483721" r:id="rId2"/>
    <p:sldLayoutId id="2147483722" r:id="rId3"/>
    <p:sldLayoutId id="2147483714" r:id="rId4"/>
    <p:sldLayoutId id="2147483718" r:id="rId5"/>
    <p:sldLayoutId id="2147483715" r:id="rId6"/>
    <p:sldLayoutId id="2147483716" r:id="rId7"/>
    <p:sldLayoutId id="2147483719" r:id="rId8"/>
    <p:sldLayoutId id="2147483727" r:id="rId9"/>
    <p:sldLayoutId id="2147483728" r:id="rId10"/>
    <p:sldLayoutId id="2147483720" r:id="rId11"/>
    <p:sldLayoutId id="2147483723" r:id="rId12"/>
    <p:sldLayoutId id="2147483724" r:id="rId13"/>
    <p:sldLayoutId id="2147483713" r:id="rId14"/>
    <p:sldLayoutId id="2147483717" r:id="rId15"/>
    <p:sldLayoutId id="2147483729" r:id="rId16"/>
    <p:sldLayoutId id="2147483726" r:id="rId17"/>
    <p:sldLayoutId id="2147483725" r:id="rId18"/>
  </p:sldLayoutIdLst>
  <p:hf sldNum="0" hdr="0" ftr="0" dt="0"/>
  <p:txStyles>
    <p:titleStyle>
      <a:lvl1pPr algn="ctr" rtl="0" eaLnBrk="1" fontAlgn="base" hangingPunct="1">
        <a:lnSpc>
          <a:spcPct val="90000"/>
        </a:lnSpc>
        <a:spcBef>
          <a:spcPct val="0"/>
        </a:spcBef>
        <a:spcAft>
          <a:spcPct val="0"/>
        </a:spcAft>
        <a:defRPr sz="3400" b="1" i="0" kern="1200" baseline="0">
          <a:solidFill>
            <a:srgbClr val="004A78"/>
          </a:solidFill>
          <a:latin typeface="Arial" charset="0"/>
          <a:ea typeface="Arial" charset="0"/>
          <a:cs typeface="Arial" charset="0"/>
        </a:defRPr>
      </a:lvl1pPr>
      <a:lvl2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2pPr>
      <a:lvl3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3pPr>
      <a:lvl4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4pPr>
      <a:lvl5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5pPr>
      <a:lvl6pPr marL="4572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6pPr>
      <a:lvl7pPr marL="9144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7pPr>
      <a:lvl8pPr marL="13716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8pPr>
      <a:lvl9pPr marL="18288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9pPr>
    </p:titleStyle>
    <p:bodyStyle>
      <a:lvl1pPr marL="0" indent="0" algn="l" rtl="0" eaLnBrk="1" fontAlgn="base" hangingPunct="1">
        <a:lnSpc>
          <a:spcPct val="90000"/>
        </a:lnSpc>
        <a:spcBef>
          <a:spcPts val="1000"/>
        </a:spcBef>
        <a:spcAft>
          <a:spcPct val="0"/>
        </a:spcAft>
        <a:buFont typeface="Arial" charset="0"/>
        <a:buNone/>
        <a:defRPr sz="2800" kern="1200" baseline="0">
          <a:solidFill>
            <a:srgbClr val="000000"/>
          </a:solidFill>
          <a:latin typeface="Arial" charset="0"/>
          <a:ea typeface="Arial" charset="0"/>
          <a:cs typeface="Arial" charset="0"/>
        </a:defRPr>
      </a:lvl1pPr>
      <a:lvl2pPr marL="685800" indent="-228600" algn="l" rtl="0" eaLnBrk="1" fontAlgn="base" hangingPunct="1">
        <a:lnSpc>
          <a:spcPct val="90000"/>
        </a:lnSpc>
        <a:spcBef>
          <a:spcPts val="500"/>
        </a:spcBef>
        <a:spcAft>
          <a:spcPct val="0"/>
        </a:spcAft>
        <a:buFont typeface="Arial" charset="0"/>
        <a:buChar char="•"/>
        <a:defRPr sz="2400" kern="1200" baseline="0">
          <a:solidFill>
            <a:srgbClr val="004A78"/>
          </a:solidFill>
          <a:latin typeface="Arial" charset="0"/>
          <a:ea typeface="Arial" charset="0"/>
          <a:cs typeface="Arial" charset="0"/>
        </a:defRPr>
      </a:lvl2pPr>
      <a:lvl3pPr marL="1143000" indent="-228600" algn="l" rtl="0" eaLnBrk="1" fontAlgn="base" hangingPunct="1">
        <a:lnSpc>
          <a:spcPct val="90000"/>
        </a:lnSpc>
        <a:spcBef>
          <a:spcPts val="500"/>
        </a:spcBef>
        <a:spcAft>
          <a:spcPct val="0"/>
        </a:spcAft>
        <a:buFont typeface="Arial" charset="0"/>
        <a:buChar char="•"/>
        <a:defRPr sz="2000" kern="1200" baseline="0">
          <a:solidFill>
            <a:srgbClr val="004A78"/>
          </a:solidFill>
          <a:latin typeface="Arial" charset="0"/>
          <a:ea typeface="Arial" charset="0"/>
          <a:cs typeface="Arial" charset="0"/>
        </a:defRPr>
      </a:lvl3pPr>
      <a:lvl4pPr marL="1600200" indent="-228600" algn="l" rtl="0" eaLnBrk="1" fontAlgn="base" hangingPunct="1">
        <a:lnSpc>
          <a:spcPct val="90000"/>
        </a:lnSpc>
        <a:spcBef>
          <a:spcPts val="500"/>
        </a:spcBef>
        <a:spcAft>
          <a:spcPct val="0"/>
        </a:spcAft>
        <a:buFont typeface="Arial" charset="0"/>
        <a:buChar char="•"/>
        <a:defRPr kern="1200" baseline="0">
          <a:solidFill>
            <a:srgbClr val="004A78"/>
          </a:solidFill>
          <a:latin typeface="Arial" charset="0"/>
          <a:ea typeface="Arial" charset="0"/>
          <a:cs typeface="Arial" charset="0"/>
        </a:defRPr>
      </a:lvl4pPr>
      <a:lvl5pPr marL="2057400" indent="-228600" algn="l" rtl="0" eaLnBrk="1" fontAlgn="base" hangingPunct="1">
        <a:lnSpc>
          <a:spcPct val="90000"/>
        </a:lnSpc>
        <a:spcBef>
          <a:spcPts val="500"/>
        </a:spcBef>
        <a:spcAft>
          <a:spcPct val="0"/>
        </a:spcAft>
        <a:buFont typeface="Arial" charset="0"/>
        <a:buChar char="•"/>
        <a:defRPr kern="1200" baseline="0">
          <a:solidFill>
            <a:srgbClr val="004A78"/>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hyperlink" Target="https://www.kb.cert.org/vuls/" TargetMode="External"/><Relationship Id="rId2" Type="http://schemas.openxmlformats.org/officeDocument/2006/relationships/hyperlink" Target="https://cve.mitre.org/" TargetMode="Externa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5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A32437B-505B-437D-B700-DB98649D4ABD}"/>
              </a:ext>
            </a:extLst>
          </p:cNvPr>
          <p:cNvSpPr>
            <a:spLocks noGrp="1"/>
          </p:cNvSpPr>
          <p:nvPr>
            <p:ph type="title"/>
          </p:nvPr>
        </p:nvSpPr>
        <p:spPr>
          <a:xfrm>
            <a:off x="3730100" y="1901952"/>
            <a:ext cx="8037040" cy="1527048"/>
          </a:xfrm>
        </p:spPr>
        <p:txBody>
          <a:bodyPr anchor="ctr"/>
          <a:lstStyle/>
          <a:p>
            <a:pPr algn="ctr"/>
            <a:r>
              <a:rPr lang="en-US" sz="4000" b="0" dirty="0"/>
              <a:t>Hands-On Ethical Hacking and Network Defense,</a:t>
            </a:r>
            <a:br>
              <a:rPr lang="en-US" sz="4000" b="0" dirty="0"/>
            </a:br>
            <a:r>
              <a:rPr lang="en-US" sz="4000" b="0" dirty="0"/>
              <a:t>Edition 4</a:t>
            </a:r>
          </a:p>
        </p:txBody>
      </p:sp>
      <p:sp>
        <p:nvSpPr>
          <p:cNvPr id="2" name="Text Placeholder 1">
            <a:extLst>
              <a:ext uri="{FF2B5EF4-FFF2-40B4-BE49-F238E27FC236}">
                <a16:creationId xmlns:a16="http://schemas.microsoft.com/office/drawing/2014/main" id="{91DF6995-6A0D-4B55-9749-F555B7DB11AB}"/>
              </a:ext>
            </a:extLst>
          </p:cNvPr>
          <p:cNvSpPr>
            <a:spLocks noGrp="1"/>
          </p:cNvSpPr>
          <p:nvPr>
            <p:ph type="body" sz="quarter" idx="11"/>
          </p:nvPr>
        </p:nvSpPr>
        <p:spPr>
          <a:xfrm>
            <a:off x="4817175" y="3828650"/>
            <a:ext cx="6372223" cy="1116757"/>
          </a:xfrm>
        </p:spPr>
        <p:txBody>
          <a:bodyPr anchor="ctr"/>
          <a:lstStyle/>
          <a:p>
            <a:pPr algn="ctr"/>
            <a:r>
              <a:rPr lang="en-US" b="1" dirty="0"/>
              <a:t>Module 8: </a:t>
            </a:r>
            <a:r>
              <a:rPr lang="en-US" dirty="0"/>
              <a:t>Desktop and Server OS Vulnerabilities</a:t>
            </a:r>
          </a:p>
        </p:txBody>
      </p:sp>
      <p:pic>
        <p:nvPicPr>
          <p:cNvPr id="8" name="Picture Placeholder 7">
            <a:extLst>
              <a:ext uri="{FF2B5EF4-FFF2-40B4-BE49-F238E27FC236}">
                <a16:creationId xmlns:a16="http://schemas.microsoft.com/office/drawing/2014/main" id="{EBD9472B-3AC9-47ED-8A33-7C17787F3344}"/>
              </a:ext>
              <a:ext uri="{C183D7F6-B498-43B3-948B-1728B52AA6E4}">
                <adec:decorative xmlns:adec="http://schemas.microsoft.com/office/drawing/2017/decorative" val="1"/>
              </a:ext>
            </a:extLst>
          </p:cNvPr>
          <p:cNvPicPr>
            <a:picLocks noGrp="1" noChangeAspect="1"/>
          </p:cNvPicPr>
          <p:nvPr>
            <p:ph type="pic" sz="quarter" idx="12"/>
          </p:nvPr>
        </p:nvPicPr>
        <p:blipFill>
          <a:blip r:embed="rId3"/>
          <a:srcRect l="923" r="923"/>
          <a:stretch>
            <a:fillRect/>
          </a:stretch>
        </p:blipFill>
        <p:spPr>
          <a:xfrm>
            <a:off x="246063" y="314325"/>
            <a:ext cx="3343275" cy="4318000"/>
          </a:xfrm>
        </p:spPr>
      </p:pic>
      <p:sp>
        <p:nvSpPr>
          <p:cNvPr id="7" name="Footer">
            <a:extLst>
              <a:ext uri="{FF2B5EF4-FFF2-40B4-BE49-F238E27FC236}">
                <a16:creationId xmlns:a16="http://schemas.microsoft.com/office/drawing/2014/main" id="{B1026838-50FD-462D-BFD6-82AA8692D3A8}"/>
              </a:ext>
            </a:extLst>
          </p:cNvPr>
          <p:cNvSpPr>
            <a:spLocks noGrp="1"/>
          </p:cNvSpPr>
          <p:nvPr>
            <p:ph type="body" sz="quarter" idx="13"/>
          </p:nvPr>
        </p:nvSpPr>
        <p:spPr>
          <a:xfrm>
            <a:off x="2708694" y="6347068"/>
            <a:ext cx="9058446" cy="441920"/>
          </a:xfrm>
        </p:spPr>
        <p:txBody>
          <a:bodyPr/>
          <a:lstStyle/>
          <a:p>
            <a:r>
              <a:rPr kumimoji="0" lang="en-US" sz="1400" b="0" i="0" u="none" strike="noStrike" kern="1200" cap="none" spc="0" normalizeH="0" baseline="0" noProof="0" dirty="0">
                <a:ln>
                  <a:noFill/>
                </a:ln>
                <a:solidFill>
                  <a:schemeClr val="bg1"/>
                </a:solidFill>
                <a:effectLst/>
                <a:uLnTx/>
                <a:uFillTx/>
                <a:latin typeface="arial" charset="0"/>
                <a:ea typeface="+mn-ea"/>
                <a:cs typeface="+mn-cs"/>
              </a:rPr>
              <a:t>Simpson, Antill</a:t>
            </a:r>
            <a:r>
              <a:rPr lang="en-US" sz="1400" dirty="0">
                <a:solidFill>
                  <a:schemeClr val="bg1"/>
                </a:solidFill>
                <a:latin typeface="arial" charset="0"/>
              </a:rPr>
              <a:t>, </a:t>
            </a:r>
            <a:r>
              <a:rPr kumimoji="0" lang="en-US" sz="1400" b="0" i="0" u="none" strike="noStrike" kern="1200" cap="none" spc="0" normalizeH="0" baseline="0" noProof="0" dirty="0">
                <a:ln>
                  <a:noFill/>
                </a:ln>
                <a:solidFill>
                  <a:schemeClr val="bg1"/>
                </a:solidFill>
                <a:effectLst/>
                <a:uLnTx/>
                <a:uFillTx/>
                <a:latin typeface="arial" charset="0"/>
                <a:ea typeface="+mn-ea"/>
                <a:cs typeface="+mn-cs"/>
              </a:rPr>
              <a:t>Wilson, Hands-On Ethical Hacking and Network Defense, 4</a:t>
            </a:r>
            <a:r>
              <a:rPr kumimoji="0" lang="en-US" sz="1400" b="0" i="0" u="none" strike="noStrike" kern="1200" cap="none" spc="0" normalizeH="0" baseline="30000" noProof="0" dirty="0">
                <a:ln>
                  <a:noFill/>
                </a:ln>
                <a:solidFill>
                  <a:schemeClr val="bg1"/>
                </a:solidFill>
                <a:effectLst/>
                <a:uLnTx/>
                <a:uFillTx/>
                <a:latin typeface="arial" charset="0"/>
                <a:ea typeface="+mn-ea"/>
                <a:cs typeface="+mn-cs"/>
              </a:rPr>
              <a:t>th</a:t>
            </a:r>
            <a:r>
              <a:rPr kumimoji="0" lang="en-US" sz="1400" b="0" i="0" u="none" strike="noStrike" kern="1200" cap="none" spc="0" normalizeH="0" baseline="0" noProof="0" dirty="0">
                <a:ln>
                  <a:noFill/>
                </a:ln>
                <a:solidFill>
                  <a:schemeClr val="bg1"/>
                </a:solidFill>
                <a:effectLst/>
                <a:uLnTx/>
                <a:uFillTx/>
                <a:latin typeface="arial" charset="0"/>
                <a:ea typeface="+mn-ea"/>
                <a:cs typeface="+mn-cs"/>
              </a:rPr>
              <a:t>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31724995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59F49D-B5B7-4EF9-9FA8-A2AD1A13D95A}"/>
              </a:ext>
            </a:extLst>
          </p:cNvPr>
          <p:cNvSpPr>
            <a:spLocks noGrp="1"/>
          </p:cNvSpPr>
          <p:nvPr>
            <p:ph type="title"/>
          </p:nvPr>
        </p:nvSpPr>
        <p:spPr>
          <a:xfrm>
            <a:off x="838200" y="365125"/>
            <a:ext cx="10515600" cy="672105"/>
          </a:xfrm>
        </p:spPr>
        <p:txBody>
          <a:bodyPr/>
          <a:lstStyle/>
          <a:p>
            <a:r>
              <a:rPr lang="en-US" altLang="en-US" dirty="0"/>
              <a:t>NetBIOS (1 of 2)</a:t>
            </a:r>
            <a:endParaRPr lang="en-IN" dirty="0"/>
          </a:p>
        </p:txBody>
      </p:sp>
      <p:sp>
        <p:nvSpPr>
          <p:cNvPr id="5" name="Text Placeholder 4">
            <a:extLst>
              <a:ext uri="{FF2B5EF4-FFF2-40B4-BE49-F238E27FC236}">
                <a16:creationId xmlns:a16="http://schemas.microsoft.com/office/drawing/2014/main" id="{DDD4F286-8DF4-49F9-81A5-0E1B45EB6F4A}"/>
              </a:ext>
            </a:extLst>
          </p:cNvPr>
          <p:cNvSpPr>
            <a:spLocks noGrp="1"/>
          </p:cNvSpPr>
          <p:nvPr>
            <p:ph type="body" sz="quarter" idx="17"/>
          </p:nvPr>
        </p:nvSpPr>
        <p:spPr>
          <a:xfrm>
            <a:off x="743576" y="1638300"/>
            <a:ext cx="10711543" cy="4394200"/>
          </a:xfrm>
        </p:spPr>
        <p:txBody>
          <a:bodyPr>
            <a:noAutofit/>
          </a:bodyPr>
          <a:lstStyle/>
          <a:p>
            <a:r>
              <a:rPr lang="en-US" altLang="en-US" dirty="0"/>
              <a:t>Software loaded into memory </a:t>
            </a:r>
          </a:p>
          <a:p>
            <a:pPr lvl="1"/>
            <a:r>
              <a:rPr lang="en-US" altLang="en-US" dirty="0"/>
              <a:t>Enables computer program to interact with network resource or device</a:t>
            </a:r>
          </a:p>
          <a:p>
            <a:r>
              <a:rPr lang="en-US" altLang="en-US" dirty="0"/>
              <a:t>NetBIOS isn’t a protocol</a:t>
            </a:r>
          </a:p>
          <a:p>
            <a:pPr lvl="1"/>
            <a:r>
              <a:rPr lang="en-US" altLang="en-US" dirty="0"/>
              <a:t>It is an interface to a network protocol that enables a program to access a network resource</a:t>
            </a:r>
          </a:p>
          <a:p>
            <a:r>
              <a:rPr lang="en-US" altLang="en-US" b="1" dirty="0"/>
              <a:t>NetBios Extended User Interface (NetBEUI)</a:t>
            </a:r>
          </a:p>
          <a:p>
            <a:pPr lvl="1"/>
            <a:r>
              <a:rPr lang="en-US" altLang="en-US" dirty="0"/>
              <a:t>Fast, efficient network protocol</a:t>
            </a:r>
          </a:p>
          <a:p>
            <a:pPr lvl="1"/>
            <a:r>
              <a:rPr lang="en-US" altLang="en-US" dirty="0"/>
              <a:t>Requires little configuration</a:t>
            </a:r>
          </a:p>
          <a:p>
            <a:pPr lvl="1"/>
            <a:r>
              <a:rPr lang="en-US" altLang="en-US" dirty="0"/>
              <a:t>Allows NetBIOS packets to be transmitted over TCP/IP and various topologies</a:t>
            </a:r>
          </a:p>
          <a:p>
            <a:pPr lvl="1"/>
            <a:r>
              <a:rPr lang="en-US" altLang="en-US" dirty="0"/>
              <a:t>NetBIOS over TCP/IP is disabled by default on current versions of Windows</a:t>
            </a:r>
          </a:p>
        </p:txBody>
      </p:sp>
    </p:spTree>
    <p:extLst>
      <p:ext uri="{BB962C8B-B14F-4D97-AF65-F5344CB8AC3E}">
        <p14:creationId xmlns:p14="http://schemas.microsoft.com/office/powerpoint/2010/main" val="27752475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59F49D-B5B7-4EF9-9FA8-A2AD1A13D95A}"/>
              </a:ext>
            </a:extLst>
          </p:cNvPr>
          <p:cNvSpPr>
            <a:spLocks noGrp="1"/>
          </p:cNvSpPr>
          <p:nvPr>
            <p:ph type="title"/>
          </p:nvPr>
        </p:nvSpPr>
        <p:spPr>
          <a:xfrm>
            <a:off x="838200" y="365125"/>
            <a:ext cx="10515600" cy="672105"/>
          </a:xfrm>
        </p:spPr>
        <p:txBody>
          <a:bodyPr/>
          <a:lstStyle/>
          <a:p>
            <a:r>
              <a:rPr lang="en-US" altLang="en-US" dirty="0"/>
              <a:t>NetBIOS (2 of 2)</a:t>
            </a:r>
            <a:endParaRPr lang="en-IN" dirty="0"/>
          </a:p>
        </p:txBody>
      </p:sp>
      <p:sp>
        <p:nvSpPr>
          <p:cNvPr id="5" name="Text Placeholder 4">
            <a:extLst>
              <a:ext uri="{FF2B5EF4-FFF2-40B4-BE49-F238E27FC236}">
                <a16:creationId xmlns:a16="http://schemas.microsoft.com/office/drawing/2014/main" id="{DDD4F286-8DF4-49F9-81A5-0E1B45EB6F4A}"/>
              </a:ext>
            </a:extLst>
          </p:cNvPr>
          <p:cNvSpPr>
            <a:spLocks noGrp="1"/>
          </p:cNvSpPr>
          <p:nvPr>
            <p:ph type="body" sz="quarter" idx="17"/>
          </p:nvPr>
        </p:nvSpPr>
        <p:spPr>
          <a:xfrm>
            <a:off x="743576" y="1638300"/>
            <a:ext cx="10711543" cy="4394200"/>
          </a:xfrm>
        </p:spPr>
        <p:txBody>
          <a:bodyPr>
            <a:noAutofit/>
          </a:bodyPr>
          <a:lstStyle/>
          <a:p>
            <a:pPr eaLnBrk="1" hangingPunct="1"/>
            <a:r>
              <a:rPr lang="en-US" altLang="en-US" dirty="0"/>
              <a:t>Systems running newer Windows OSs can share files and resources without using NetBIOS</a:t>
            </a:r>
          </a:p>
          <a:p>
            <a:pPr lvl="1"/>
            <a:r>
              <a:rPr lang="en-US" altLang="en-US" dirty="0"/>
              <a:t>NetBIOS is still used for backward compatibility</a:t>
            </a:r>
          </a:p>
          <a:p>
            <a:pPr lvl="2"/>
            <a:r>
              <a:rPr lang="en-US" altLang="en-US" dirty="0"/>
              <a:t>Important when organizational budgets don’t allow upgrading</a:t>
            </a:r>
          </a:p>
          <a:p>
            <a:pPr lvl="2"/>
            <a:r>
              <a:rPr lang="en-US" altLang="en-US" dirty="0"/>
              <a:t>Customer expectations must be met</a:t>
            </a:r>
          </a:p>
        </p:txBody>
      </p:sp>
    </p:spTree>
    <p:extLst>
      <p:ext uri="{BB962C8B-B14F-4D97-AF65-F5344CB8AC3E}">
        <p14:creationId xmlns:p14="http://schemas.microsoft.com/office/powerpoint/2010/main" val="17837787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4B80130-72C9-41FC-8599-88CBF27BC6C5}"/>
              </a:ext>
            </a:extLst>
          </p:cNvPr>
          <p:cNvSpPr>
            <a:spLocks noGrp="1"/>
          </p:cNvSpPr>
          <p:nvPr>
            <p:ph type="title"/>
          </p:nvPr>
        </p:nvSpPr>
        <p:spPr/>
        <p:txBody>
          <a:bodyPr/>
          <a:lstStyle/>
          <a:p>
            <a:r>
              <a:rPr lang="en-US" altLang="en-US" dirty="0"/>
              <a:t>Server Message Block (1 of 2)</a:t>
            </a:r>
            <a:endParaRPr lang="en-IN" dirty="0"/>
          </a:p>
        </p:txBody>
      </p:sp>
      <p:sp>
        <p:nvSpPr>
          <p:cNvPr id="6" name="Text Placeholder 5">
            <a:extLst>
              <a:ext uri="{FF2B5EF4-FFF2-40B4-BE49-F238E27FC236}">
                <a16:creationId xmlns:a16="http://schemas.microsoft.com/office/drawing/2014/main" id="{1560DD7E-8221-45EC-B849-91DC33361686}"/>
              </a:ext>
            </a:extLst>
          </p:cNvPr>
          <p:cNvSpPr>
            <a:spLocks noGrp="1"/>
          </p:cNvSpPr>
          <p:nvPr>
            <p:ph type="body" sz="quarter" idx="17"/>
          </p:nvPr>
        </p:nvSpPr>
        <p:spPr/>
        <p:txBody>
          <a:bodyPr>
            <a:noAutofit/>
          </a:bodyPr>
          <a:lstStyle/>
          <a:p>
            <a:pPr eaLnBrk="1" hangingPunct="1"/>
            <a:r>
              <a:rPr lang="en-US" altLang="en-US" dirty="0"/>
              <a:t>Used to share files </a:t>
            </a:r>
          </a:p>
          <a:p>
            <a:pPr lvl="1" eaLnBrk="1" hangingPunct="1"/>
            <a:r>
              <a:rPr lang="en-US" altLang="en-US" dirty="0"/>
              <a:t>Usually runs on top of:</a:t>
            </a:r>
          </a:p>
          <a:p>
            <a:pPr lvl="2" eaLnBrk="1" hangingPunct="1"/>
            <a:r>
              <a:rPr lang="en-US" altLang="en-US" dirty="0"/>
              <a:t>NetBIOS</a:t>
            </a:r>
          </a:p>
          <a:p>
            <a:pPr lvl="2" eaLnBrk="1" hangingPunct="1"/>
            <a:r>
              <a:rPr lang="en-US" altLang="en-US" dirty="0"/>
              <a:t>NetBEUI</a:t>
            </a:r>
          </a:p>
          <a:p>
            <a:pPr lvl="2" eaLnBrk="1" hangingPunct="1"/>
            <a:r>
              <a:rPr lang="en-US" altLang="en-US" dirty="0"/>
              <a:t>TCP/IP</a:t>
            </a:r>
          </a:p>
          <a:p>
            <a:pPr eaLnBrk="1" hangingPunct="1"/>
            <a:r>
              <a:rPr lang="en-US" altLang="en-US" dirty="0"/>
              <a:t>Several hacking tools target SMB</a:t>
            </a:r>
          </a:p>
          <a:p>
            <a:pPr lvl="1" eaLnBrk="1" hangingPunct="1"/>
            <a:r>
              <a:rPr lang="en-US" altLang="en-US" dirty="0"/>
              <a:t>Well-known tools are L0phtcrack’s SMB Packet Capture utility and SMBRelay</a:t>
            </a:r>
          </a:p>
          <a:p>
            <a:pPr lvl="1"/>
            <a:r>
              <a:rPr lang="en-US" altLang="en-US" dirty="0"/>
              <a:t>It took Microsoft seven years to patch the vulnerability that these tools exploited</a:t>
            </a:r>
          </a:p>
        </p:txBody>
      </p:sp>
    </p:spTree>
    <p:extLst>
      <p:ext uri="{BB962C8B-B14F-4D97-AF65-F5344CB8AC3E}">
        <p14:creationId xmlns:p14="http://schemas.microsoft.com/office/powerpoint/2010/main" val="38312892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CC3C8-03B3-4A71-B5C6-293C399CB056}"/>
              </a:ext>
            </a:extLst>
          </p:cNvPr>
          <p:cNvSpPr>
            <a:spLocks noGrp="1"/>
          </p:cNvSpPr>
          <p:nvPr>
            <p:ph type="title"/>
          </p:nvPr>
        </p:nvSpPr>
        <p:spPr/>
        <p:txBody>
          <a:bodyPr/>
          <a:lstStyle/>
          <a:p>
            <a:r>
              <a:rPr lang="en-US" altLang="en-US" dirty="0"/>
              <a:t>Server Message Block (2 of 2)</a:t>
            </a:r>
            <a:endParaRPr lang="en-IN" dirty="0"/>
          </a:p>
        </p:txBody>
      </p:sp>
      <p:sp>
        <p:nvSpPr>
          <p:cNvPr id="3" name="Text Placeholder 2">
            <a:extLst>
              <a:ext uri="{FF2B5EF4-FFF2-40B4-BE49-F238E27FC236}">
                <a16:creationId xmlns:a16="http://schemas.microsoft.com/office/drawing/2014/main" id="{6AA17ABD-F300-461C-BE92-89E433B97E52}"/>
              </a:ext>
            </a:extLst>
          </p:cNvPr>
          <p:cNvSpPr>
            <a:spLocks noGrp="1"/>
          </p:cNvSpPr>
          <p:nvPr>
            <p:ph type="body" sz="quarter" idx="17"/>
          </p:nvPr>
        </p:nvSpPr>
        <p:spPr/>
        <p:txBody>
          <a:bodyPr/>
          <a:lstStyle/>
          <a:p>
            <a:r>
              <a:rPr lang="en-US" altLang="en-US" dirty="0"/>
              <a:t>Microsoft introduced SMB2 in Windows Vista, SMB3 in Windows 8, and SMB3.1.1 in Windows 10</a:t>
            </a:r>
          </a:p>
          <a:p>
            <a:pPr lvl="1"/>
            <a:r>
              <a:rPr lang="en-US" altLang="en-US" dirty="0"/>
              <a:t>Fixed security issues</a:t>
            </a:r>
          </a:p>
          <a:p>
            <a:pPr lvl="1"/>
            <a:r>
              <a:rPr lang="en-US" altLang="en-US" dirty="0"/>
              <a:t>Added several new features</a:t>
            </a:r>
          </a:p>
          <a:p>
            <a:r>
              <a:rPr lang="en-US" altLang="en-US" dirty="0"/>
              <a:t>SMB vulnerabilities are a common attack vector exploited by malware</a:t>
            </a:r>
            <a:endParaRPr lang="en-IN" dirty="0"/>
          </a:p>
        </p:txBody>
      </p:sp>
    </p:spTree>
    <p:extLst>
      <p:ext uri="{BB962C8B-B14F-4D97-AF65-F5344CB8AC3E}">
        <p14:creationId xmlns:p14="http://schemas.microsoft.com/office/powerpoint/2010/main" val="26104764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1AD0F13-2FAF-4F1D-A722-A5FDCF9DAF4D}"/>
              </a:ext>
            </a:extLst>
          </p:cNvPr>
          <p:cNvSpPr>
            <a:spLocks noGrp="1"/>
          </p:cNvSpPr>
          <p:nvPr>
            <p:ph type="title"/>
          </p:nvPr>
        </p:nvSpPr>
        <p:spPr/>
        <p:txBody>
          <a:bodyPr/>
          <a:lstStyle/>
          <a:p>
            <a:r>
              <a:rPr lang="en-US" altLang="en-US" dirty="0"/>
              <a:t>Common Internet File System (1 of 3)</a:t>
            </a:r>
            <a:endParaRPr lang="en-IN" dirty="0"/>
          </a:p>
        </p:txBody>
      </p:sp>
      <p:sp>
        <p:nvSpPr>
          <p:cNvPr id="7" name="Text Placeholder 6">
            <a:extLst>
              <a:ext uri="{FF2B5EF4-FFF2-40B4-BE49-F238E27FC236}">
                <a16:creationId xmlns:a16="http://schemas.microsoft.com/office/drawing/2014/main" id="{045CD120-AFFC-4BEA-A617-47DCF0109B5C}"/>
              </a:ext>
            </a:extLst>
          </p:cNvPr>
          <p:cNvSpPr>
            <a:spLocks noGrp="1"/>
          </p:cNvSpPr>
          <p:nvPr>
            <p:ph type="body" sz="quarter" idx="17"/>
          </p:nvPr>
        </p:nvSpPr>
        <p:spPr/>
        <p:txBody>
          <a:bodyPr>
            <a:noAutofit/>
          </a:bodyPr>
          <a:lstStyle/>
          <a:p>
            <a:r>
              <a:rPr lang="en-US" altLang="en-US" b="1" dirty="0"/>
              <a:t>Common Internet File System (CIFS) </a:t>
            </a:r>
          </a:p>
          <a:p>
            <a:pPr lvl="1"/>
            <a:r>
              <a:rPr lang="en-US" altLang="en-US" dirty="0"/>
              <a:t>A standardized protocol that replaced SMB for Windows 2000 Server</a:t>
            </a:r>
          </a:p>
          <a:p>
            <a:pPr lvl="1"/>
            <a:r>
              <a:rPr lang="en-US" altLang="en-US" dirty="0"/>
              <a:t>SMB is still used for backward compatibility</a:t>
            </a:r>
          </a:p>
          <a:p>
            <a:r>
              <a:rPr lang="en-US" altLang="en-US" dirty="0"/>
              <a:t>CIFS is a remote file system protocol </a:t>
            </a:r>
          </a:p>
          <a:p>
            <a:pPr lvl="1"/>
            <a:r>
              <a:rPr lang="en-US" altLang="en-US" dirty="0"/>
              <a:t>Enables sharing of network resources over the Internet</a:t>
            </a:r>
          </a:p>
          <a:p>
            <a:r>
              <a:rPr lang="en-US" altLang="en-US" dirty="0"/>
              <a:t>Relies on other protocols to handle service announcements</a:t>
            </a:r>
          </a:p>
          <a:p>
            <a:pPr lvl="1"/>
            <a:r>
              <a:rPr lang="en-US" altLang="en-US" dirty="0"/>
              <a:t>Notifies users of available resources</a:t>
            </a:r>
          </a:p>
        </p:txBody>
      </p:sp>
    </p:spTree>
    <p:extLst>
      <p:ext uri="{BB962C8B-B14F-4D97-AF65-F5344CB8AC3E}">
        <p14:creationId xmlns:p14="http://schemas.microsoft.com/office/powerpoint/2010/main" val="2889854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1AD0F13-2FAF-4F1D-A722-A5FDCF9DAF4D}"/>
              </a:ext>
            </a:extLst>
          </p:cNvPr>
          <p:cNvSpPr>
            <a:spLocks noGrp="1"/>
          </p:cNvSpPr>
          <p:nvPr>
            <p:ph type="title"/>
          </p:nvPr>
        </p:nvSpPr>
        <p:spPr/>
        <p:txBody>
          <a:bodyPr/>
          <a:lstStyle/>
          <a:p>
            <a:r>
              <a:rPr lang="en-US" altLang="en-US" dirty="0"/>
              <a:t>Common Internet File System (2 of 3)</a:t>
            </a:r>
            <a:endParaRPr lang="en-IN" dirty="0"/>
          </a:p>
        </p:txBody>
      </p:sp>
      <p:sp>
        <p:nvSpPr>
          <p:cNvPr id="7" name="Text Placeholder 6">
            <a:extLst>
              <a:ext uri="{FF2B5EF4-FFF2-40B4-BE49-F238E27FC236}">
                <a16:creationId xmlns:a16="http://schemas.microsoft.com/office/drawing/2014/main" id="{045CD120-AFFC-4BEA-A617-47DCF0109B5C}"/>
              </a:ext>
            </a:extLst>
          </p:cNvPr>
          <p:cNvSpPr>
            <a:spLocks noGrp="1"/>
          </p:cNvSpPr>
          <p:nvPr>
            <p:ph type="body" sz="quarter" idx="17"/>
          </p:nvPr>
        </p:nvSpPr>
        <p:spPr/>
        <p:txBody>
          <a:bodyPr/>
          <a:lstStyle/>
          <a:p>
            <a:r>
              <a:rPr lang="en-US" altLang="en-US" dirty="0"/>
              <a:t>Offers many enhancements</a:t>
            </a:r>
          </a:p>
          <a:p>
            <a:pPr lvl="1"/>
            <a:r>
              <a:rPr lang="en-US" altLang="en-US" dirty="0"/>
              <a:t>Locking features</a:t>
            </a:r>
          </a:p>
          <a:p>
            <a:pPr lvl="1"/>
            <a:r>
              <a:rPr lang="en-US" altLang="en-US" dirty="0"/>
              <a:t>Caching and read-ahead/write-behind capability</a:t>
            </a:r>
          </a:p>
          <a:p>
            <a:pPr lvl="1"/>
            <a:r>
              <a:rPr lang="en-US" altLang="en-US" dirty="0"/>
              <a:t>Support for fault tolerance</a:t>
            </a:r>
          </a:p>
          <a:p>
            <a:pPr lvl="1"/>
            <a:r>
              <a:rPr lang="en-US" altLang="en-US" dirty="0"/>
              <a:t>Capability to run more efficiently over slow dial-up lines</a:t>
            </a:r>
          </a:p>
          <a:p>
            <a:pPr lvl="1"/>
            <a:r>
              <a:rPr lang="en-US" altLang="en-US" dirty="0"/>
              <a:t>Support for anonymous and authenticated access</a:t>
            </a:r>
          </a:p>
          <a:p>
            <a:r>
              <a:rPr lang="en-US" altLang="en-US" dirty="0"/>
              <a:t>Two methods for server security</a:t>
            </a:r>
          </a:p>
          <a:p>
            <a:pPr lvl="1"/>
            <a:r>
              <a:rPr lang="en-US" altLang="en-US" dirty="0"/>
              <a:t>Share-level security</a:t>
            </a:r>
          </a:p>
          <a:p>
            <a:pPr lvl="1"/>
            <a:r>
              <a:rPr lang="en-US" altLang="en-US" dirty="0"/>
              <a:t>User-level security</a:t>
            </a:r>
          </a:p>
        </p:txBody>
      </p:sp>
    </p:spTree>
    <p:extLst>
      <p:ext uri="{BB962C8B-B14F-4D97-AF65-F5344CB8AC3E}">
        <p14:creationId xmlns:p14="http://schemas.microsoft.com/office/powerpoint/2010/main" val="20388998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09E98-384B-4A37-9AC9-ACAAC6805E16}"/>
              </a:ext>
            </a:extLst>
          </p:cNvPr>
          <p:cNvSpPr>
            <a:spLocks noGrp="1"/>
          </p:cNvSpPr>
          <p:nvPr>
            <p:ph type="title"/>
          </p:nvPr>
        </p:nvSpPr>
        <p:spPr>
          <a:xfrm>
            <a:off x="838200" y="365125"/>
            <a:ext cx="10515600" cy="672105"/>
          </a:xfrm>
        </p:spPr>
        <p:txBody>
          <a:bodyPr/>
          <a:lstStyle/>
          <a:p>
            <a:r>
              <a:rPr lang="en-US" altLang="en-US" dirty="0"/>
              <a:t>Common Internet File System (3 of 3)</a:t>
            </a:r>
            <a:endParaRPr lang="en-IN" dirty="0"/>
          </a:p>
        </p:txBody>
      </p:sp>
      <p:sp>
        <p:nvSpPr>
          <p:cNvPr id="3" name="Text Placeholder 2">
            <a:extLst>
              <a:ext uri="{FF2B5EF4-FFF2-40B4-BE49-F238E27FC236}">
                <a16:creationId xmlns:a16="http://schemas.microsoft.com/office/drawing/2014/main" id="{137FD6E0-DE58-42D3-A2D7-3F26486CBD74}"/>
              </a:ext>
            </a:extLst>
          </p:cNvPr>
          <p:cNvSpPr>
            <a:spLocks noGrp="1"/>
          </p:cNvSpPr>
          <p:nvPr>
            <p:ph type="body" sz="quarter" idx="17"/>
          </p:nvPr>
        </p:nvSpPr>
        <p:spPr>
          <a:xfrm>
            <a:off x="743576" y="1638300"/>
            <a:ext cx="10711543" cy="4394200"/>
          </a:xfrm>
        </p:spPr>
        <p:txBody>
          <a:bodyPr/>
          <a:lstStyle/>
          <a:p>
            <a:r>
              <a:rPr lang="en-US" altLang="en-US" dirty="0"/>
              <a:t>Newer versions of Windows Server listen on most of the same ports as older versions</a:t>
            </a:r>
          </a:p>
          <a:p>
            <a:r>
              <a:rPr lang="en-US" altLang="en-US" dirty="0"/>
              <a:t>Most attackers look for servers designated as </a:t>
            </a:r>
            <a:r>
              <a:rPr lang="en-US" altLang="en-US" b="1" dirty="0"/>
              <a:t>domain controllers</a:t>
            </a:r>
          </a:p>
          <a:p>
            <a:pPr lvl="1"/>
            <a:r>
              <a:rPr lang="en-US" altLang="en-US" dirty="0"/>
              <a:t>Servers that handle authentication</a:t>
            </a:r>
          </a:p>
          <a:p>
            <a:r>
              <a:rPr lang="en-US" altLang="en-US" dirty="0"/>
              <a:t>Windows domain controllers are usually global catalog servers</a:t>
            </a:r>
          </a:p>
          <a:p>
            <a:pPr lvl="1"/>
            <a:r>
              <a:rPr lang="en-US" altLang="en-US" dirty="0"/>
              <a:t>Global catalog servers are used to locate resources in a domain containing thousands or even millions of objects</a:t>
            </a:r>
          </a:p>
        </p:txBody>
      </p:sp>
    </p:spTree>
    <p:extLst>
      <p:ext uri="{BB962C8B-B14F-4D97-AF65-F5344CB8AC3E}">
        <p14:creationId xmlns:p14="http://schemas.microsoft.com/office/powerpoint/2010/main" val="25327736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4B80130-72C9-41FC-8599-88CBF27BC6C5}"/>
              </a:ext>
            </a:extLst>
          </p:cNvPr>
          <p:cNvSpPr>
            <a:spLocks noGrp="1"/>
          </p:cNvSpPr>
          <p:nvPr>
            <p:ph type="title"/>
          </p:nvPr>
        </p:nvSpPr>
        <p:spPr>
          <a:xfrm>
            <a:off x="838200" y="365125"/>
            <a:ext cx="10515600" cy="672105"/>
          </a:xfrm>
        </p:spPr>
        <p:txBody>
          <a:bodyPr/>
          <a:lstStyle/>
          <a:p>
            <a:r>
              <a:rPr lang="en-US" altLang="en-US" dirty="0"/>
              <a:t>Null Sessions</a:t>
            </a:r>
            <a:endParaRPr lang="en-IN" dirty="0"/>
          </a:p>
        </p:txBody>
      </p:sp>
      <p:sp>
        <p:nvSpPr>
          <p:cNvPr id="6" name="Text Placeholder 5">
            <a:extLst>
              <a:ext uri="{FF2B5EF4-FFF2-40B4-BE49-F238E27FC236}">
                <a16:creationId xmlns:a16="http://schemas.microsoft.com/office/drawing/2014/main" id="{1560DD7E-8221-45EC-B849-91DC33361686}"/>
              </a:ext>
            </a:extLst>
          </p:cNvPr>
          <p:cNvSpPr>
            <a:spLocks noGrp="1"/>
          </p:cNvSpPr>
          <p:nvPr>
            <p:ph type="body" sz="quarter" idx="17"/>
          </p:nvPr>
        </p:nvSpPr>
        <p:spPr>
          <a:xfrm>
            <a:off x="743576" y="1638300"/>
            <a:ext cx="10711543" cy="4394200"/>
          </a:xfrm>
        </p:spPr>
        <p:txBody>
          <a:bodyPr/>
          <a:lstStyle/>
          <a:p>
            <a:r>
              <a:rPr lang="en-US" altLang="en-US" dirty="0"/>
              <a:t>A null session is an anonymous connection established without credentials</a:t>
            </a:r>
          </a:p>
          <a:p>
            <a:pPr lvl="1"/>
            <a:r>
              <a:rPr lang="en-US" altLang="en-US" dirty="0"/>
              <a:t>Used to display information about users, groups, shares, and password policies</a:t>
            </a:r>
          </a:p>
          <a:p>
            <a:pPr lvl="1"/>
            <a:r>
              <a:rPr lang="en-US" altLang="en-US" dirty="0"/>
              <a:t>Necessary only if networks need to support older Windows versions</a:t>
            </a:r>
          </a:p>
          <a:p>
            <a:r>
              <a:rPr lang="en-US" altLang="en-US" dirty="0"/>
              <a:t>To enumerate NetBIOS vulnerabilities:</a:t>
            </a:r>
          </a:p>
          <a:p>
            <a:pPr lvl="1"/>
            <a:r>
              <a:rPr lang="en-US" altLang="en-US" dirty="0"/>
              <a:t>Use </a:t>
            </a:r>
            <a:r>
              <a:rPr lang="en-IN" b="0" i="0" u="none" strike="noStrike" baseline="0" dirty="0">
                <a:latin typeface="CourierStd"/>
              </a:rPr>
              <a:t>Nbtstat</a:t>
            </a:r>
            <a:r>
              <a:rPr lang="en-IN" b="0" i="0" u="none" strike="noStrike" baseline="0" dirty="0">
                <a:latin typeface="CheltenhamStd-Book"/>
              </a:rPr>
              <a:t>, </a:t>
            </a:r>
            <a:r>
              <a:rPr lang="en-IN" b="0" i="0" u="none" strike="noStrike" baseline="0" dirty="0">
                <a:latin typeface="CourierStd"/>
              </a:rPr>
              <a:t>Net view</a:t>
            </a:r>
            <a:r>
              <a:rPr lang="en-IN" b="0" i="0" u="none" strike="noStrike" baseline="0" dirty="0">
                <a:latin typeface="CheltenhamStd-Book"/>
              </a:rPr>
              <a:t>, </a:t>
            </a:r>
            <a:r>
              <a:rPr lang="en-IN" b="0" i="0" u="none" strike="noStrike" baseline="0" dirty="0">
                <a:latin typeface="CourierStd"/>
              </a:rPr>
              <a:t>Netstat</a:t>
            </a:r>
            <a:r>
              <a:rPr lang="en-IN" b="0" i="0" u="none" strike="noStrike" baseline="0" dirty="0">
                <a:latin typeface="CheltenhamStd-Book"/>
              </a:rPr>
              <a:t>, </a:t>
            </a:r>
            <a:r>
              <a:rPr lang="en-IN" b="0" i="0" u="none" strike="noStrike" baseline="0" dirty="0">
                <a:latin typeface="CourierStd"/>
              </a:rPr>
              <a:t>Ping</a:t>
            </a:r>
            <a:r>
              <a:rPr lang="en-IN" b="0" i="0" u="none" strike="noStrike" baseline="0" dirty="0">
                <a:latin typeface="CheltenhamStd-Book"/>
              </a:rPr>
              <a:t>, </a:t>
            </a:r>
            <a:r>
              <a:rPr lang="en-IN" b="0" i="0" u="none" strike="noStrike" baseline="0" dirty="0">
                <a:latin typeface="CourierStd"/>
              </a:rPr>
              <a:t>Pathping</a:t>
            </a:r>
            <a:r>
              <a:rPr lang="en-US" altLang="en-US" dirty="0"/>
              <a:t>, and </a:t>
            </a:r>
            <a:r>
              <a:rPr lang="en-US" altLang="en-US" sz="1800" dirty="0">
                <a:latin typeface="CourierStd"/>
              </a:rPr>
              <a:t>Telnet </a:t>
            </a:r>
            <a:r>
              <a:rPr lang="en-US" altLang="en-US" dirty="0"/>
              <a:t>commands</a:t>
            </a:r>
          </a:p>
        </p:txBody>
      </p:sp>
    </p:spTree>
    <p:extLst>
      <p:ext uri="{BB962C8B-B14F-4D97-AF65-F5344CB8AC3E}">
        <p14:creationId xmlns:p14="http://schemas.microsoft.com/office/powerpoint/2010/main" val="6709726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259EE7B-1CB2-432F-BF8E-572FFEDD2B47}"/>
              </a:ext>
            </a:extLst>
          </p:cNvPr>
          <p:cNvSpPr>
            <a:spLocks noGrp="1"/>
          </p:cNvSpPr>
          <p:nvPr>
            <p:ph type="title"/>
          </p:nvPr>
        </p:nvSpPr>
        <p:spPr/>
        <p:txBody>
          <a:bodyPr/>
          <a:lstStyle/>
          <a:p>
            <a:r>
              <a:rPr lang="en-US" altLang="en-US" dirty="0"/>
              <a:t>Web Services</a:t>
            </a:r>
            <a:endParaRPr lang="en-IN" dirty="0"/>
          </a:p>
        </p:txBody>
      </p:sp>
      <p:sp>
        <p:nvSpPr>
          <p:cNvPr id="7" name="Text Placeholder 6">
            <a:extLst>
              <a:ext uri="{FF2B5EF4-FFF2-40B4-BE49-F238E27FC236}">
                <a16:creationId xmlns:a16="http://schemas.microsoft.com/office/drawing/2014/main" id="{F2D8D58D-D007-4A59-B2D4-9DDC5915B6FD}"/>
              </a:ext>
            </a:extLst>
          </p:cNvPr>
          <p:cNvSpPr>
            <a:spLocks noGrp="1"/>
          </p:cNvSpPr>
          <p:nvPr>
            <p:ph type="body" sz="quarter" idx="17"/>
          </p:nvPr>
        </p:nvSpPr>
        <p:spPr/>
        <p:txBody>
          <a:bodyPr/>
          <a:lstStyle/>
          <a:p>
            <a:r>
              <a:rPr lang="en-US" altLang="en-US" dirty="0"/>
              <a:t>Older versions of Web services and IIS would install with critical security vulnerabilities</a:t>
            </a:r>
          </a:p>
          <a:p>
            <a:pPr lvl="1"/>
            <a:r>
              <a:rPr lang="en-US" altLang="en-US" dirty="0"/>
              <a:t>Microsoft developed the IIS Lockdown Wizard</a:t>
            </a:r>
          </a:p>
          <a:p>
            <a:pPr lvl="2"/>
            <a:r>
              <a:rPr lang="en-US" altLang="en-US" dirty="0"/>
              <a:t>Locks down IIS versions 4.0 and 5.0</a:t>
            </a:r>
          </a:p>
          <a:p>
            <a:r>
              <a:rPr lang="en-US" altLang="en-US" dirty="0"/>
              <a:t>IIS 5.0</a:t>
            </a:r>
          </a:p>
          <a:p>
            <a:pPr lvl="1"/>
            <a:r>
              <a:rPr lang="en-US" altLang="en-US" dirty="0"/>
              <a:t>Installed by default in Windows 2000 Server</a:t>
            </a:r>
          </a:p>
          <a:p>
            <a:pPr lvl="1"/>
            <a:r>
              <a:rPr lang="en-US" altLang="en-US" dirty="0"/>
              <a:t>A Windows 2000 server is also a web server using the default configuration, a setup many administrators aren’t aware of until a problem occurs</a:t>
            </a:r>
          </a:p>
          <a:p>
            <a:r>
              <a:rPr lang="en-US" altLang="en-US" dirty="0"/>
              <a:t>IIS 6.0 through IIS 10.0</a:t>
            </a:r>
          </a:p>
          <a:p>
            <a:pPr lvl="1"/>
            <a:r>
              <a:rPr lang="en-US" altLang="en-US" dirty="0"/>
              <a:t>Installs with a “secure by default” mode</a:t>
            </a:r>
          </a:p>
          <a:p>
            <a:pPr lvl="1"/>
            <a:r>
              <a:rPr lang="en-US" altLang="en-US" dirty="0"/>
              <a:t>Previous versions left crucial security holes</a:t>
            </a:r>
          </a:p>
          <a:p>
            <a:r>
              <a:rPr lang="en-US" altLang="en-US" dirty="0"/>
              <a:t>Keeping a system patched is important</a:t>
            </a:r>
          </a:p>
          <a:p>
            <a:r>
              <a:rPr lang="en-US" altLang="en-US" dirty="0"/>
              <a:t>Configuring only needed services and applications is a wise move</a:t>
            </a:r>
          </a:p>
        </p:txBody>
      </p:sp>
    </p:spTree>
    <p:extLst>
      <p:ext uri="{BB962C8B-B14F-4D97-AF65-F5344CB8AC3E}">
        <p14:creationId xmlns:p14="http://schemas.microsoft.com/office/powerpoint/2010/main" val="33512558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339FB-3950-4321-BCE5-7AC1CE997968}"/>
              </a:ext>
            </a:extLst>
          </p:cNvPr>
          <p:cNvSpPr>
            <a:spLocks noGrp="1"/>
          </p:cNvSpPr>
          <p:nvPr>
            <p:ph type="title"/>
          </p:nvPr>
        </p:nvSpPr>
        <p:spPr/>
        <p:txBody>
          <a:bodyPr/>
          <a:lstStyle/>
          <a:p>
            <a:r>
              <a:rPr lang="en-US" altLang="en-US" dirty="0"/>
              <a:t>MS SQL Server</a:t>
            </a:r>
            <a:endParaRPr lang="en-IN" dirty="0"/>
          </a:p>
        </p:txBody>
      </p:sp>
      <p:sp>
        <p:nvSpPr>
          <p:cNvPr id="3" name="Text Placeholder 2">
            <a:extLst>
              <a:ext uri="{FF2B5EF4-FFF2-40B4-BE49-F238E27FC236}">
                <a16:creationId xmlns:a16="http://schemas.microsoft.com/office/drawing/2014/main" id="{139142D6-5C3A-42A0-8A74-350829226946}"/>
              </a:ext>
            </a:extLst>
          </p:cNvPr>
          <p:cNvSpPr>
            <a:spLocks noGrp="1"/>
          </p:cNvSpPr>
          <p:nvPr>
            <p:ph type="body" sz="quarter" idx="17"/>
          </p:nvPr>
        </p:nvSpPr>
        <p:spPr/>
        <p:txBody>
          <a:bodyPr/>
          <a:lstStyle/>
          <a:p>
            <a:pPr eaLnBrk="1" hangingPunct="1"/>
            <a:r>
              <a:rPr lang="en-US" altLang="en-US" dirty="0"/>
              <a:t>Older versions of SQL Server have many potential vulnerabilities</a:t>
            </a:r>
          </a:p>
          <a:p>
            <a:pPr lvl="1" eaLnBrk="1" hangingPunct="1"/>
            <a:r>
              <a:rPr lang="en-US" altLang="en-US" dirty="0"/>
              <a:t>Null System Administrator (SA) password</a:t>
            </a:r>
          </a:p>
          <a:p>
            <a:pPr lvl="2"/>
            <a:r>
              <a:rPr lang="en-US" altLang="en-US" dirty="0"/>
              <a:t>Most common critical SQL vulnerability</a:t>
            </a:r>
          </a:p>
          <a:p>
            <a:pPr lvl="1"/>
            <a:r>
              <a:rPr lang="en-US" altLang="en-US" dirty="0"/>
              <a:t>Allows remote users to gain System Administrator (SA) access through the SA account on the server</a:t>
            </a:r>
          </a:p>
          <a:p>
            <a:pPr lvl="2"/>
            <a:r>
              <a:rPr lang="en-US" altLang="en-US" dirty="0"/>
              <a:t>May occur in all versions before SQL Server 2005</a:t>
            </a:r>
          </a:p>
          <a:p>
            <a:r>
              <a:rPr lang="en-US" altLang="en-US" dirty="0"/>
              <a:t>SQL Server 2000</a:t>
            </a:r>
          </a:p>
          <a:p>
            <a:pPr lvl="1"/>
            <a:r>
              <a:rPr lang="en-US" altLang="en-US" dirty="0"/>
              <a:t>An SA account with a blank password is created, and this account can’t be disabled</a:t>
            </a:r>
          </a:p>
          <a:p>
            <a:pPr lvl="1"/>
            <a:r>
              <a:rPr lang="en-US" altLang="en-US" dirty="0"/>
              <a:t>Gives attackers administrative access to the database and the database server</a:t>
            </a:r>
          </a:p>
        </p:txBody>
      </p:sp>
    </p:spTree>
    <p:extLst>
      <p:ext uri="{BB962C8B-B14F-4D97-AF65-F5344CB8AC3E}">
        <p14:creationId xmlns:p14="http://schemas.microsoft.com/office/powerpoint/2010/main" val="37468763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8200" y="365125"/>
            <a:ext cx="10515600" cy="672105"/>
          </a:xfrm>
        </p:spPr>
        <p:txBody>
          <a:bodyPr/>
          <a:lstStyle/>
          <a:p>
            <a:r>
              <a:rPr lang="en-US" dirty="0"/>
              <a:t>Module Objectives</a:t>
            </a:r>
          </a:p>
        </p:txBody>
      </p:sp>
      <p:sp>
        <p:nvSpPr>
          <p:cNvPr id="2" name="Text Placeholder 1"/>
          <p:cNvSpPr>
            <a:spLocks noGrp="1"/>
          </p:cNvSpPr>
          <p:nvPr>
            <p:ph type="body" sz="quarter" idx="17"/>
          </p:nvPr>
        </p:nvSpPr>
        <p:spPr>
          <a:xfrm>
            <a:off x="743576" y="1638300"/>
            <a:ext cx="10711543" cy="4394200"/>
          </a:xfrm>
        </p:spPr>
        <p:txBody>
          <a:bodyPr/>
          <a:lstStyle/>
          <a:p>
            <a:r>
              <a:rPr lang="en-US" dirty="0"/>
              <a:t>By the end of this module, you should be able to: </a:t>
            </a:r>
          </a:p>
          <a:p>
            <a:pPr lvl="1">
              <a:defRPr/>
            </a:pPr>
            <a:r>
              <a:rPr lang="en-US" dirty="0"/>
              <a:t>Describe vulnerabilities of the Windows and Linux operating systems</a:t>
            </a:r>
          </a:p>
          <a:p>
            <a:pPr lvl="1">
              <a:defRPr/>
            </a:pPr>
            <a:r>
              <a:rPr lang="en-US" dirty="0"/>
              <a:t>Identify specific vulnerabilities and explain ways to fix them</a:t>
            </a:r>
          </a:p>
          <a:p>
            <a:pPr lvl="1">
              <a:defRPr/>
            </a:pPr>
            <a:r>
              <a:rPr lang="en-US" dirty="0"/>
              <a:t>Explain techniques to harden Windows and Linux systems</a:t>
            </a:r>
          </a:p>
        </p:txBody>
      </p:sp>
    </p:spTree>
    <p:extLst>
      <p:ext uri="{BB962C8B-B14F-4D97-AF65-F5344CB8AC3E}">
        <p14:creationId xmlns:p14="http://schemas.microsoft.com/office/powerpoint/2010/main" val="549542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B4A3E9-337E-48CA-A03D-2AEEA36810AD}"/>
              </a:ext>
            </a:extLst>
          </p:cNvPr>
          <p:cNvSpPr>
            <a:spLocks noGrp="1"/>
          </p:cNvSpPr>
          <p:nvPr>
            <p:ph type="title"/>
          </p:nvPr>
        </p:nvSpPr>
        <p:spPr/>
        <p:txBody>
          <a:bodyPr/>
          <a:lstStyle/>
          <a:p>
            <a:r>
              <a:rPr lang="en-US" altLang="en-US" dirty="0"/>
              <a:t>Buffer Overflows</a:t>
            </a:r>
            <a:endParaRPr lang="en-IN" dirty="0"/>
          </a:p>
        </p:txBody>
      </p:sp>
      <p:sp>
        <p:nvSpPr>
          <p:cNvPr id="3" name="Text Placeholder 2">
            <a:extLst>
              <a:ext uri="{FF2B5EF4-FFF2-40B4-BE49-F238E27FC236}">
                <a16:creationId xmlns:a16="http://schemas.microsoft.com/office/drawing/2014/main" id="{0C2DAB88-4E38-4590-89B6-A9C9EC45F56F}"/>
              </a:ext>
            </a:extLst>
          </p:cNvPr>
          <p:cNvSpPr>
            <a:spLocks noGrp="1"/>
          </p:cNvSpPr>
          <p:nvPr>
            <p:ph type="body" sz="quarter" idx="17"/>
          </p:nvPr>
        </p:nvSpPr>
        <p:spPr/>
        <p:txBody>
          <a:bodyPr/>
          <a:lstStyle/>
          <a:p>
            <a:r>
              <a:rPr lang="en-US" altLang="en-US" dirty="0"/>
              <a:t>Data is written to a buffer and corrupts data in memory next to allocated buffer</a:t>
            </a:r>
          </a:p>
          <a:p>
            <a:pPr lvl="1"/>
            <a:r>
              <a:rPr lang="en-US" altLang="en-US" dirty="0"/>
              <a:t>Normally, this problem occurs when dangerous functions use input that has not been properly validated</a:t>
            </a:r>
          </a:p>
          <a:p>
            <a:r>
              <a:rPr lang="en-US" altLang="en-US" dirty="0"/>
              <a:t>Because of design flaws, functions don’t verify text fits</a:t>
            </a:r>
          </a:p>
          <a:p>
            <a:pPr lvl="1"/>
            <a:r>
              <a:rPr lang="en-US" altLang="en-US" dirty="0"/>
              <a:t>Attackers can run shell code</a:t>
            </a:r>
          </a:p>
          <a:p>
            <a:r>
              <a:rPr lang="en-US" altLang="en-US" dirty="0"/>
              <a:t>C and C++ </a:t>
            </a:r>
          </a:p>
          <a:p>
            <a:pPr lvl="1"/>
            <a:r>
              <a:rPr lang="en-US" altLang="en-US" dirty="0"/>
              <a:t>Lack built-in protection against overwriting data in memory</a:t>
            </a:r>
          </a:p>
        </p:txBody>
      </p:sp>
    </p:spTree>
    <p:extLst>
      <p:ext uri="{BB962C8B-B14F-4D97-AF65-F5344CB8AC3E}">
        <p14:creationId xmlns:p14="http://schemas.microsoft.com/office/powerpoint/2010/main" val="40274239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364F7-A7E0-4D79-94CA-35EE1AA194D1}"/>
              </a:ext>
            </a:extLst>
          </p:cNvPr>
          <p:cNvSpPr>
            <a:spLocks noGrp="1"/>
          </p:cNvSpPr>
          <p:nvPr>
            <p:ph type="title"/>
          </p:nvPr>
        </p:nvSpPr>
        <p:spPr/>
        <p:txBody>
          <a:bodyPr/>
          <a:lstStyle/>
          <a:p>
            <a:r>
              <a:rPr lang="en-US" altLang="en-US" dirty="0"/>
              <a:t>Passwords and Authentication (1 of 3) </a:t>
            </a:r>
            <a:endParaRPr lang="en-IN" dirty="0"/>
          </a:p>
        </p:txBody>
      </p:sp>
      <p:sp>
        <p:nvSpPr>
          <p:cNvPr id="3" name="Text Placeholder 2">
            <a:extLst>
              <a:ext uri="{FF2B5EF4-FFF2-40B4-BE49-F238E27FC236}">
                <a16:creationId xmlns:a16="http://schemas.microsoft.com/office/drawing/2014/main" id="{2F895A90-C059-4F6E-B532-4D2ECF128251}"/>
              </a:ext>
            </a:extLst>
          </p:cNvPr>
          <p:cNvSpPr>
            <a:spLocks noGrp="1"/>
          </p:cNvSpPr>
          <p:nvPr>
            <p:ph type="body" sz="quarter" idx="17"/>
          </p:nvPr>
        </p:nvSpPr>
        <p:spPr/>
        <p:txBody>
          <a:bodyPr/>
          <a:lstStyle/>
          <a:p>
            <a:r>
              <a:rPr lang="en-US" altLang="en-US" dirty="0"/>
              <a:t>Authorized users are the weakest security link in any network </a:t>
            </a:r>
          </a:p>
          <a:p>
            <a:pPr lvl="1"/>
            <a:r>
              <a:rPr lang="en-US" altLang="en-US" dirty="0"/>
              <a:t>Most difficult to secure</a:t>
            </a:r>
          </a:p>
          <a:p>
            <a:pPr lvl="1"/>
            <a:r>
              <a:rPr lang="en-US" altLang="en-US" dirty="0"/>
              <a:t>Relies on people who might not realize that their actions could expose their organization to a major security breach</a:t>
            </a:r>
          </a:p>
          <a:p>
            <a:r>
              <a:rPr lang="en-US" altLang="en-US" dirty="0"/>
              <a:t>Companies should take steps to address this vulnerability</a:t>
            </a:r>
          </a:p>
          <a:p>
            <a:pPr lvl="1"/>
            <a:r>
              <a:rPr lang="en-US" altLang="en-US" dirty="0"/>
              <a:t>A comprehensive password policy is critical</a:t>
            </a:r>
          </a:p>
        </p:txBody>
      </p:sp>
    </p:spTree>
    <p:extLst>
      <p:ext uri="{BB962C8B-B14F-4D97-AF65-F5344CB8AC3E}">
        <p14:creationId xmlns:p14="http://schemas.microsoft.com/office/powerpoint/2010/main" val="2434930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4BDA3-A2DC-45DD-84B5-B009BE87758E}"/>
              </a:ext>
            </a:extLst>
          </p:cNvPr>
          <p:cNvSpPr>
            <a:spLocks noGrp="1"/>
          </p:cNvSpPr>
          <p:nvPr>
            <p:ph type="title"/>
          </p:nvPr>
        </p:nvSpPr>
        <p:spPr/>
        <p:txBody>
          <a:bodyPr/>
          <a:lstStyle/>
          <a:p>
            <a:r>
              <a:rPr lang="en-US" altLang="en-US" dirty="0"/>
              <a:t>Passwords and Authentication (2 of 3) </a:t>
            </a:r>
            <a:endParaRPr lang="en-IN" dirty="0"/>
          </a:p>
        </p:txBody>
      </p:sp>
      <p:sp>
        <p:nvSpPr>
          <p:cNvPr id="3" name="Text Placeholder 2">
            <a:extLst>
              <a:ext uri="{FF2B5EF4-FFF2-40B4-BE49-F238E27FC236}">
                <a16:creationId xmlns:a16="http://schemas.microsoft.com/office/drawing/2014/main" id="{855FBCEF-D9F8-4E29-BCA9-B14EDE0204CC}"/>
              </a:ext>
            </a:extLst>
          </p:cNvPr>
          <p:cNvSpPr>
            <a:spLocks noGrp="1"/>
          </p:cNvSpPr>
          <p:nvPr>
            <p:ph type="body" sz="quarter" idx="17"/>
          </p:nvPr>
        </p:nvSpPr>
        <p:spPr/>
        <p:txBody>
          <a:bodyPr>
            <a:normAutofit/>
          </a:bodyPr>
          <a:lstStyle/>
          <a:p>
            <a:r>
              <a:rPr lang="en-US" altLang="en-US" dirty="0"/>
              <a:t>A comprehensive password policy should include the following:</a:t>
            </a:r>
          </a:p>
          <a:p>
            <a:pPr lvl="1"/>
            <a:r>
              <a:rPr lang="en-US" altLang="en-US" dirty="0"/>
              <a:t>Change passwords regularly (quarterly)</a:t>
            </a:r>
          </a:p>
          <a:p>
            <a:pPr lvl="1"/>
            <a:r>
              <a:rPr lang="en-US" altLang="en-US" dirty="0"/>
              <a:t>Require at least eight characters</a:t>
            </a:r>
          </a:p>
          <a:p>
            <a:pPr lvl="1"/>
            <a:r>
              <a:rPr lang="en-US" altLang="en-US" dirty="0"/>
              <a:t>Require complex passwords</a:t>
            </a:r>
          </a:p>
          <a:p>
            <a:pPr lvl="1"/>
            <a:r>
              <a:rPr lang="en-US" altLang="en-US" dirty="0"/>
              <a:t>Passwords can’t be common words, dictionary words, slang, jargon, or dialect</a:t>
            </a:r>
          </a:p>
          <a:p>
            <a:pPr lvl="1"/>
            <a:r>
              <a:rPr lang="en-US" altLang="en-US" dirty="0"/>
              <a:t>Passwords must not be identified with a particular user</a:t>
            </a:r>
          </a:p>
          <a:p>
            <a:pPr lvl="1"/>
            <a:r>
              <a:rPr lang="en-US" altLang="en-US" dirty="0"/>
              <a:t>Never write it down or store it online or in a file</a:t>
            </a:r>
          </a:p>
          <a:p>
            <a:pPr lvl="1"/>
            <a:r>
              <a:rPr lang="en-US" altLang="en-US" dirty="0"/>
              <a:t>Do not reveal it to anyone</a:t>
            </a:r>
          </a:p>
          <a:p>
            <a:pPr lvl="1"/>
            <a:r>
              <a:rPr lang="en-US" altLang="en-US" dirty="0"/>
              <a:t>Use caution when logging on and limit reuse</a:t>
            </a:r>
          </a:p>
        </p:txBody>
      </p:sp>
    </p:spTree>
    <p:extLst>
      <p:ext uri="{BB962C8B-B14F-4D97-AF65-F5344CB8AC3E}">
        <p14:creationId xmlns:p14="http://schemas.microsoft.com/office/powerpoint/2010/main" val="20980400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BD3F0-9E53-44BA-A4C6-6202E9E3FBA8}"/>
              </a:ext>
            </a:extLst>
          </p:cNvPr>
          <p:cNvSpPr>
            <a:spLocks noGrp="1"/>
          </p:cNvSpPr>
          <p:nvPr>
            <p:ph type="title"/>
          </p:nvPr>
        </p:nvSpPr>
        <p:spPr/>
        <p:txBody>
          <a:bodyPr/>
          <a:lstStyle/>
          <a:p>
            <a:r>
              <a:rPr lang="en-US" altLang="en-US" dirty="0"/>
              <a:t>Passwords and Authentication (3 of 3) </a:t>
            </a:r>
            <a:endParaRPr lang="en-IN" dirty="0"/>
          </a:p>
        </p:txBody>
      </p:sp>
      <p:sp>
        <p:nvSpPr>
          <p:cNvPr id="3" name="Text Placeholder 2">
            <a:extLst>
              <a:ext uri="{FF2B5EF4-FFF2-40B4-BE49-F238E27FC236}">
                <a16:creationId xmlns:a16="http://schemas.microsoft.com/office/drawing/2014/main" id="{C9E06784-BA94-476A-A886-C8D42FD3C2C0}"/>
              </a:ext>
            </a:extLst>
          </p:cNvPr>
          <p:cNvSpPr>
            <a:spLocks noGrp="1"/>
          </p:cNvSpPr>
          <p:nvPr>
            <p:ph type="body" sz="quarter" idx="17"/>
          </p:nvPr>
        </p:nvSpPr>
        <p:spPr/>
        <p:txBody>
          <a:bodyPr>
            <a:normAutofit/>
          </a:bodyPr>
          <a:lstStyle/>
          <a:p>
            <a:r>
              <a:rPr lang="en-US" altLang="en-US" dirty="0"/>
              <a:t>Configure domain controllers to enforce password age, length, and complexity</a:t>
            </a:r>
          </a:p>
          <a:p>
            <a:r>
              <a:rPr lang="en-US" altLang="en-US" dirty="0"/>
              <a:t>Password policy aspects that can be enforced:</a:t>
            </a:r>
          </a:p>
          <a:p>
            <a:pPr lvl="1"/>
            <a:r>
              <a:rPr lang="en-US" altLang="en-US" dirty="0"/>
              <a:t>Account lockout threshold</a:t>
            </a:r>
          </a:p>
          <a:p>
            <a:pPr lvl="2"/>
            <a:r>
              <a:rPr lang="en-US" altLang="en-US" dirty="0"/>
              <a:t>Set the number of failed attempts before an account is disabled temporarily</a:t>
            </a:r>
          </a:p>
          <a:p>
            <a:pPr lvl="1"/>
            <a:r>
              <a:rPr lang="en-US" altLang="en-US" dirty="0"/>
              <a:t>Account lockout duration</a:t>
            </a:r>
          </a:p>
          <a:p>
            <a:pPr lvl="2"/>
            <a:r>
              <a:rPr lang="en-US" altLang="en-US" dirty="0"/>
              <a:t>Set the period of time an account is locked out after failed logon attempts</a:t>
            </a:r>
          </a:p>
          <a:p>
            <a:r>
              <a:rPr lang="en-US" altLang="en-US" dirty="0"/>
              <a:t>Windows Server 2008 and newer domain controllers</a:t>
            </a:r>
          </a:p>
          <a:p>
            <a:pPr lvl="1"/>
            <a:r>
              <a:rPr lang="en-US" altLang="en-US" dirty="0"/>
              <a:t>Multiple password policies can be enforced</a:t>
            </a:r>
          </a:p>
        </p:txBody>
      </p:sp>
    </p:spTree>
    <p:extLst>
      <p:ext uri="{BB962C8B-B14F-4D97-AF65-F5344CB8AC3E}">
        <p14:creationId xmlns:p14="http://schemas.microsoft.com/office/powerpoint/2010/main" val="5242302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Knowledge Check Activity 8-1</a:t>
            </a:r>
          </a:p>
        </p:txBody>
      </p:sp>
      <p:sp>
        <p:nvSpPr>
          <p:cNvPr id="2" name="Text Placeholder 1"/>
          <p:cNvSpPr>
            <a:spLocks noGrp="1"/>
          </p:cNvSpPr>
          <p:nvPr>
            <p:ph type="body" sz="quarter" idx="15"/>
          </p:nvPr>
        </p:nvSpPr>
        <p:spPr/>
        <p:txBody>
          <a:bodyPr/>
          <a:lstStyle/>
          <a:p>
            <a:r>
              <a:rPr lang="en-US" sz="2000" dirty="0"/>
              <a:t>Windows OSs are vulnerable to the Conficker worm because of which of the following?</a:t>
            </a:r>
          </a:p>
          <a:p>
            <a:endParaRPr lang="en-US" sz="2000" dirty="0"/>
          </a:p>
          <a:p>
            <a:pPr marL="457200" indent="-457200">
              <a:buFont typeface="+mj-lt"/>
              <a:buAutoNum type="alphaLcPeriod"/>
            </a:pPr>
            <a:r>
              <a:rPr lang="en-US" sz="2000" dirty="0"/>
              <a:t>Arbitrary code</a:t>
            </a:r>
          </a:p>
          <a:p>
            <a:pPr marL="457200" indent="-457200">
              <a:buFont typeface="+mj-lt"/>
              <a:buAutoNum type="alphaLcPeriod"/>
            </a:pPr>
            <a:r>
              <a:rPr lang="en-US" sz="2000" dirty="0"/>
              <a:t>SQL buffer overflow</a:t>
            </a:r>
          </a:p>
          <a:p>
            <a:pPr marL="457200" indent="-457200">
              <a:buFont typeface="+mj-lt"/>
              <a:buAutoNum type="alphaLcPeriod"/>
            </a:pPr>
            <a:r>
              <a:rPr lang="en-US" sz="2000" dirty="0"/>
              <a:t>Blank password</a:t>
            </a:r>
          </a:p>
          <a:p>
            <a:pPr marL="457200" indent="-457200">
              <a:buFont typeface="+mj-lt"/>
              <a:buAutoNum type="alphaLcPeriod"/>
            </a:pPr>
            <a:r>
              <a:rPr lang="en-US" sz="2000" dirty="0"/>
              <a:t>RPC vulnerability</a:t>
            </a:r>
          </a:p>
        </p:txBody>
      </p:sp>
    </p:spTree>
    <p:extLst>
      <p:ext uri="{BB962C8B-B14F-4D97-AF65-F5344CB8AC3E}">
        <p14:creationId xmlns:p14="http://schemas.microsoft.com/office/powerpoint/2010/main" val="22227424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Knowledge Check Activity 8-1: Answer</a:t>
            </a:r>
          </a:p>
        </p:txBody>
      </p:sp>
      <p:sp>
        <p:nvSpPr>
          <p:cNvPr id="2" name="Text Placeholder 1"/>
          <p:cNvSpPr>
            <a:spLocks noGrp="1"/>
          </p:cNvSpPr>
          <p:nvPr>
            <p:ph type="body" sz="quarter" idx="15"/>
          </p:nvPr>
        </p:nvSpPr>
        <p:spPr/>
        <p:txBody>
          <a:bodyPr/>
          <a:lstStyle/>
          <a:p>
            <a:r>
              <a:rPr lang="en-US" sz="2000" dirty="0"/>
              <a:t>Windows OSs are vulnerable to the Conficker worm because of which of the following?</a:t>
            </a:r>
          </a:p>
          <a:p>
            <a:pPr>
              <a:spcBef>
                <a:spcPts val="600"/>
              </a:spcBef>
              <a:spcAft>
                <a:spcPts val="600"/>
              </a:spcAft>
            </a:pPr>
            <a:endParaRPr lang="en-US" sz="2000" b="1" dirty="0"/>
          </a:p>
          <a:p>
            <a:pPr>
              <a:spcBef>
                <a:spcPts val="600"/>
              </a:spcBef>
              <a:spcAft>
                <a:spcPts val="600"/>
              </a:spcAft>
            </a:pPr>
            <a:r>
              <a:rPr lang="en-US" sz="2000" b="1" dirty="0"/>
              <a:t>Answer: d. RPC vulnerability</a:t>
            </a:r>
          </a:p>
          <a:p>
            <a:pPr>
              <a:spcBef>
                <a:spcPts val="600"/>
              </a:spcBef>
              <a:spcAft>
                <a:spcPts val="600"/>
              </a:spcAft>
            </a:pPr>
            <a:r>
              <a:rPr lang="en-US" sz="2000" b="1" dirty="0"/>
              <a:t>Remote Procedure Call (RPC) is an interprocess communication mechanism that allows a program running on one host to run code on a remote host. Windows OSs are vulnerable as the Conficker worm takes advantage of a vulnerability in RPC to run arbitrary code on susceptible hosts.</a:t>
            </a:r>
          </a:p>
        </p:txBody>
      </p:sp>
    </p:spTree>
    <p:extLst>
      <p:ext uri="{BB962C8B-B14F-4D97-AF65-F5344CB8AC3E}">
        <p14:creationId xmlns:p14="http://schemas.microsoft.com/office/powerpoint/2010/main" val="39590718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588F9-342C-4EF0-B9CE-95D987CA91D9}"/>
              </a:ext>
            </a:extLst>
          </p:cNvPr>
          <p:cNvSpPr>
            <a:spLocks noGrp="1"/>
          </p:cNvSpPr>
          <p:nvPr>
            <p:ph type="title"/>
          </p:nvPr>
        </p:nvSpPr>
        <p:spPr>
          <a:xfrm>
            <a:off x="838200" y="365125"/>
            <a:ext cx="10515600" cy="672105"/>
          </a:xfrm>
        </p:spPr>
        <p:txBody>
          <a:bodyPr/>
          <a:lstStyle/>
          <a:p>
            <a:r>
              <a:rPr lang="en-US" dirty="0"/>
              <a:t>Polling Activity 8-1</a:t>
            </a:r>
            <a:endParaRPr lang="en-IN" dirty="0"/>
          </a:p>
        </p:txBody>
      </p:sp>
      <p:sp>
        <p:nvSpPr>
          <p:cNvPr id="3" name="Text Placeholder 2">
            <a:extLst>
              <a:ext uri="{FF2B5EF4-FFF2-40B4-BE49-F238E27FC236}">
                <a16:creationId xmlns:a16="http://schemas.microsoft.com/office/drawing/2014/main" id="{19AA6162-1611-47F6-A8D6-D4E02F3BA634}"/>
              </a:ext>
            </a:extLst>
          </p:cNvPr>
          <p:cNvSpPr>
            <a:spLocks noGrp="1"/>
          </p:cNvSpPr>
          <p:nvPr>
            <p:ph type="body" sz="quarter" idx="17"/>
          </p:nvPr>
        </p:nvSpPr>
        <p:spPr>
          <a:xfrm>
            <a:off x="743576" y="1638300"/>
            <a:ext cx="10711543" cy="4394200"/>
          </a:xfrm>
        </p:spPr>
        <p:txBody>
          <a:bodyPr/>
          <a:lstStyle/>
          <a:p>
            <a:pPr marL="0" indent="0">
              <a:buNone/>
            </a:pPr>
            <a:r>
              <a:rPr lang="en-US" dirty="0">
                <a:solidFill>
                  <a:srgbClr val="000000"/>
                </a:solidFill>
              </a:rPr>
              <a:t>Which of the following is a well-known SMB hacking tool? (Choose all that apply.)</a:t>
            </a:r>
          </a:p>
          <a:p>
            <a:pPr marL="0" indent="0">
              <a:buNone/>
            </a:pPr>
            <a:endParaRPr lang="en-US" dirty="0">
              <a:solidFill>
                <a:srgbClr val="000000"/>
              </a:solidFill>
            </a:endParaRPr>
          </a:p>
          <a:p>
            <a:pPr marL="457200" indent="-457200">
              <a:buClr>
                <a:srgbClr val="000000"/>
              </a:buClr>
              <a:buFont typeface="+mj-lt"/>
              <a:buAutoNum type="alphaLcPeriod"/>
            </a:pPr>
            <a:r>
              <a:rPr lang="en-US" dirty="0">
                <a:solidFill>
                  <a:srgbClr val="000000"/>
                </a:solidFill>
              </a:rPr>
              <a:t>SMBRelay</a:t>
            </a:r>
          </a:p>
          <a:p>
            <a:pPr marL="457200" indent="-457200">
              <a:buClr>
                <a:srgbClr val="000000"/>
              </a:buClr>
              <a:buFont typeface="+mj-lt"/>
              <a:buAutoNum type="alphaLcPeriod"/>
            </a:pPr>
            <a:r>
              <a:rPr lang="en-US" dirty="0">
                <a:solidFill>
                  <a:srgbClr val="000000"/>
                </a:solidFill>
              </a:rPr>
              <a:t>SMBsnag</a:t>
            </a:r>
          </a:p>
          <a:p>
            <a:pPr marL="457200" indent="-457200">
              <a:buClr>
                <a:srgbClr val="000000"/>
              </a:buClr>
              <a:buFont typeface="+mj-lt"/>
              <a:buAutoNum type="alphaLcPeriod"/>
            </a:pPr>
            <a:r>
              <a:rPr lang="en-US" dirty="0">
                <a:solidFill>
                  <a:srgbClr val="000000"/>
                </a:solidFill>
              </a:rPr>
              <a:t>L0phtcrack’s SMB Packet Capture utility</a:t>
            </a:r>
          </a:p>
          <a:p>
            <a:pPr marL="457200" indent="-457200">
              <a:buClr>
                <a:srgbClr val="000000"/>
              </a:buClr>
              <a:buFont typeface="+mj-lt"/>
              <a:buAutoNum type="alphaLcPeriod"/>
            </a:pPr>
            <a:r>
              <a:rPr lang="en-US" dirty="0">
                <a:solidFill>
                  <a:srgbClr val="000000"/>
                </a:solidFill>
              </a:rPr>
              <a:t>NTPass</a:t>
            </a:r>
          </a:p>
        </p:txBody>
      </p:sp>
    </p:spTree>
    <p:extLst>
      <p:ext uri="{BB962C8B-B14F-4D97-AF65-F5344CB8AC3E}">
        <p14:creationId xmlns:p14="http://schemas.microsoft.com/office/powerpoint/2010/main" val="31947758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Polling Activity 8-1: Answer</a:t>
            </a:r>
          </a:p>
        </p:txBody>
      </p:sp>
      <p:sp>
        <p:nvSpPr>
          <p:cNvPr id="2" name="Text Placeholder 1"/>
          <p:cNvSpPr>
            <a:spLocks noGrp="1"/>
          </p:cNvSpPr>
          <p:nvPr>
            <p:ph type="body" sz="quarter" idx="15"/>
          </p:nvPr>
        </p:nvSpPr>
        <p:spPr>
          <a:xfrm>
            <a:off x="743576" y="1636776"/>
            <a:ext cx="10711543" cy="3732692"/>
          </a:xfrm>
        </p:spPr>
        <p:txBody>
          <a:bodyPr/>
          <a:lstStyle/>
          <a:p>
            <a:pPr marL="0" indent="0">
              <a:buNone/>
            </a:pPr>
            <a:r>
              <a:rPr lang="en-US" sz="2000" dirty="0">
                <a:solidFill>
                  <a:srgbClr val="000000"/>
                </a:solidFill>
              </a:rPr>
              <a:t>Which of the following is a well-known SMB hacking tool? </a:t>
            </a:r>
          </a:p>
          <a:p>
            <a:pPr marL="0" indent="0">
              <a:buNone/>
            </a:pPr>
            <a:endParaRPr lang="en-US" sz="2000" b="1" dirty="0"/>
          </a:p>
          <a:p>
            <a:pPr>
              <a:spcBef>
                <a:spcPts val="600"/>
              </a:spcBef>
              <a:spcAft>
                <a:spcPts val="600"/>
              </a:spcAft>
            </a:pPr>
            <a:r>
              <a:rPr lang="en-US" sz="2000" b="1" dirty="0"/>
              <a:t>Answer: a. and c. SMBRelay and L0phtcrack’s SMB Packet Capture utility</a:t>
            </a:r>
          </a:p>
          <a:p>
            <a:pPr>
              <a:spcBef>
                <a:spcPts val="600"/>
              </a:spcBef>
              <a:spcAft>
                <a:spcPts val="600"/>
              </a:spcAft>
            </a:pPr>
            <a:r>
              <a:rPr lang="en-US" sz="2000" b="1" dirty="0"/>
              <a:t>The two well-known SMB hacking tools are L0phtcrack’s SMB Packet Capture utility and SMBRelay, which intercept SMB traffic and collect usernames and password hashes.</a:t>
            </a:r>
          </a:p>
        </p:txBody>
      </p:sp>
    </p:spTree>
    <p:extLst>
      <p:ext uri="{BB962C8B-B14F-4D97-AF65-F5344CB8AC3E}">
        <p14:creationId xmlns:p14="http://schemas.microsoft.com/office/powerpoint/2010/main" val="22097172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588F9-342C-4EF0-B9CE-95D987CA91D9}"/>
              </a:ext>
            </a:extLst>
          </p:cNvPr>
          <p:cNvSpPr>
            <a:spLocks noGrp="1"/>
          </p:cNvSpPr>
          <p:nvPr>
            <p:ph type="title"/>
          </p:nvPr>
        </p:nvSpPr>
        <p:spPr>
          <a:xfrm>
            <a:off x="838200" y="365125"/>
            <a:ext cx="10515600" cy="672105"/>
          </a:xfrm>
        </p:spPr>
        <p:txBody>
          <a:bodyPr/>
          <a:lstStyle/>
          <a:p>
            <a:r>
              <a:rPr lang="en-US" dirty="0"/>
              <a:t>Polling Activity 8-2</a:t>
            </a:r>
            <a:endParaRPr lang="en-IN" dirty="0"/>
          </a:p>
        </p:txBody>
      </p:sp>
      <p:sp>
        <p:nvSpPr>
          <p:cNvPr id="3" name="Text Placeholder 2">
            <a:extLst>
              <a:ext uri="{FF2B5EF4-FFF2-40B4-BE49-F238E27FC236}">
                <a16:creationId xmlns:a16="http://schemas.microsoft.com/office/drawing/2014/main" id="{19AA6162-1611-47F6-A8D6-D4E02F3BA634}"/>
              </a:ext>
            </a:extLst>
          </p:cNvPr>
          <p:cNvSpPr>
            <a:spLocks noGrp="1"/>
          </p:cNvSpPr>
          <p:nvPr>
            <p:ph type="body" sz="quarter" idx="17"/>
          </p:nvPr>
        </p:nvSpPr>
        <p:spPr>
          <a:xfrm>
            <a:off x="743576" y="1638300"/>
            <a:ext cx="10711543" cy="4394200"/>
          </a:xfrm>
        </p:spPr>
        <p:txBody>
          <a:bodyPr/>
          <a:lstStyle/>
          <a:p>
            <a:pPr marL="0" indent="0">
              <a:buNone/>
            </a:pPr>
            <a:r>
              <a:rPr lang="en-US" dirty="0">
                <a:solidFill>
                  <a:srgbClr val="000000"/>
                </a:solidFill>
              </a:rPr>
              <a:t>Applications written in which programming language are especially vulnerable to buffer overflow attacks? (Choose all that apply.)</a:t>
            </a:r>
          </a:p>
          <a:p>
            <a:pPr marL="0" indent="0">
              <a:buNone/>
            </a:pPr>
            <a:endParaRPr lang="en-US" dirty="0">
              <a:solidFill>
                <a:srgbClr val="000000"/>
              </a:solidFill>
            </a:endParaRPr>
          </a:p>
          <a:p>
            <a:pPr marL="457200" indent="-457200">
              <a:buClr>
                <a:srgbClr val="000000"/>
              </a:buClr>
              <a:buFont typeface="+mj-lt"/>
              <a:buAutoNum type="alphaLcPeriod"/>
            </a:pPr>
            <a:r>
              <a:rPr lang="en-US" dirty="0">
                <a:solidFill>
                  <a:srgbClr val="000000"/>
                </a:solidFill>
              </a:rPr>
              <a:t>C</a:t>
            </a:r>
          </a:p>
          <a:p>
            <a:pPr marL="457200" indent="-457200">
              <a:buClr>
                <a:srgbClr val="000000"/>
              </a:buClr>
              <a:buFont typeface="+mj-lt"/>
              <a:buAutoNum type="alphaLcPeriod"/>
            </a:pPr>
            <a:r>
              <a:rPr lang="en-US" dirty="0">
                <a:solidFill>
                  <a:srgbClr val="000000"/>
                </a:solidFill>
              </a:rPr>
              <a:t>Perl</a:t>
            </a:r>
          </a:p>
          <a:p>
            <a:pPr marL="457200" indent="-457200">
              <a:buClr>
                <a:srgbClr val="000000"/>
              </a:buClr>
              <a:buFont typeface="+mj-lt"/>
              <a:buAutoNum type="alphaLcPeriod"/>
            </a:pPr>
            <a:r>
              <a:rPr lang="en-US" dirty="0">
                <a:solidFill>
                  <a:srgbClr val="000000"/>
                </a:solidFill>
              </a:rPr>
              <a:t>C++</a:t>
            </a:r>
          </a:p>
          <a:p>
            <a:pPr marL="457200" indent="-457200">
              <a:buClr>
                <a:srgbClr val="000000"/>
              </a:buClr>
              <a:buFont typeface="+mj-lt"/>
              <a:buAutoNum type="alphaLcPeriod"/>
            </a:pPr>
            <a:r>
              <a:rPr lang="en-US" dirty="0">
                <a:solidFill>
                  <a:srgbClr val="000000"/>
                </a:solidFill>
              </a:rPr>
              <a:t>Java</a:t>
            </a:r>
          </a:p>
        </p:txBody>
      </p:sp>
    </p:spTree>
    <p:extLst>
      <p:ext uri="{BB962C8B-B14F-4D97-AF65-F5344CB8AC3E}">
        <p14:creationId xmlns:p14="http://schemas.microsoft.com/office/powerpoint/2010/main" val="22047215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Polling Activity 8-2: Answer</a:t>
            </a:r>
          </a:p>
        </p:txBody>
      </p:sp>
      <p:sp>
        <p:nvSpPr>
          <p:cNvPr id="2" name="Text Placeholder 1"/>
          <p:cNvSpPr>
            <a:spLocks noGrp="1"/>
          </p:cNvSpPr>
          <p:nvPr>
            <p:ph type="body" sz="quarter" idx="15"/>
          </p:nvPr>
        </p:nvSpPr>
        <p:spPr>
          <a:xfrm>
            <a:off x="743576" y="1636776"/>
            <a:ext cx="10711543" cy="3732692"/>
          </a:xfrm>
        </p:spPr>
        <p:txBody>
          <a:bodyPr/>
          <a:lstStyle/>
          <a:p>
            <a:pPr marL="0" indent="0">
              <a:buNone/>
            </a:pPr>
            <a:r>
              <a:rPr lang="en-US" sz="2000" dirty="0">
                <a:solidFill>
                  <a:srgbClr val="000000"/>
                </a:solidFill>
              </a:rPr>
              <a:t>Applications written in which programming language are especially vulnerable to buffer overflow attacks?</a:t>
            </a:r>
          </a:p>
          <a:p>
            <a:pPr marL="0" indent="0">
              <a:buNone/>
            </a:pPr>
            <a:endParaRPr lang="en-US" sz="2000" b="1" dirty="0"/>
          </a:p>
          <a:p>
            <a:pPr>
              <a:spcBef>
                <a:spcPts val="600"/>
              </a:spcBef>
              <a:spcAft>
                <a:spcPts val="600"/>
              </a:spcAft>
            </a:pPr>
            <a:r>
              <a:rPr lang="en-US" sz="2000" b="1" dirty="0"/>
              <a:t>Answer: a. and c. C and C+ +</a:t>
            </a:r>
          </a:p>
          <a:p>
            <a:pPr>
              <a:spcBef>
                <a:spcPts val="600"/>
              </a:spcBef>
              <a:spcAft>
                <a:spcPts val="600"/>
              </a:spcAft>
            </a:pPr>
            <a:r>
              <a:rPr lang="en-US" sz="2000" b="1" dirty="0"/>
              <a:t>Both C and C++ lack built-in protection against overwriting data in memory, so applications written in these languages are vulnerable to buffer overflow attacks. </a:t>
            </a:r>
          </a:p>
        </p:txBody>
      </p:sp>
    </p:spTree>
    <p:extLst>
      <p:ext uri="{BB962C8B-B14F-4D97-AF65-F5344CB8AC3E}">
        <p14:creationId xmlns:p14="http://schemas.microsoft.com/office/powerpoint/2010/main" val="31682718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85C-E736-4579-9701-27091A38A9D2}"/>
              </a:ext>
            </a:extLst>
          </p:cNvPr>
          <p:cNvSpPr>
            <a:spLocks noGrp="1"/>
          </p:cNvSpPr>
          <p:nvPr>
            <p:ph type="title"/>
          </p:nvPr>
        </p:nvSpPr>
        <p:spPr>
          <a:xfrm>
            <a:off x="838200" y="365125"/>
            <a:ext cx="10515600" cy="672105"/>
          </a:xfrm>
        </p:spPr>
        <p:txBody>
          <a:bodyPr/>
          <a:lstStyle/>
          <a:p>
            <a:r>
              <a:rPr lang="en-US" altLang="en-US" dirty="0"/>
              <a:t>Windows OS Vulnerabilities (1 of 2) </a:t>
            </a:r>
            <a:endParaRPr lang="en-IN" dirty="0"/>
          </a:p>
        </p:txBody>
      </p:sp>
      <p:sp>
        <p:nvSpPr>
          <p:cNvPr id="3" name="Text Placeholder 2">
            <a:extLst>
              <a:ext uri="{FF2B5EF4-FFF2-40B4-BE49-F238E27FC236}">
                <a16:creationId xmlns:a16="http://schemas.microsoft.com/office/drawing/2014/main" id="{8B2BB213-BEFF-48FD-A4A3-34D3E6186184}"/>
              </a:ext>
            </a:extLst>
          </p:cNvPr>
          <p:cNvSpPr>
            <a:spLocks noGrp="1"/>
          </p:cNvSpPr>
          <p:nvPr>
            <p:ph type="body" sz="quarter" idx="17"/>
          </p:nvPr>
        </p:nvSpPr>
        <p:spPr>
          <a:xfrm>
            <a:off x="743576" y="1638300"/>
            <a:ext cx="10711543" cy="4394200"/>
          </a:xfrm>
        </p:spPr>
        <p:txBody>
          <a:bodyPr/>
          <a:lstStyle/>
          <a:p>
            <a:r>
              <a:rPr lang="en-US" altLang="en-US" dirty="0"/>
              <a:t>Many Windows OSs have serious vulnerabilities</a:t>
            </a:r>
          </a:p>
          <a:p>
            <a:pPr lvl="1"/>
            <a:r>
              <a:rPr lang="en-US" altLang="en-US" dirty="0"/>
              <a:t>Windows 2000 and earlier</a:t>
            </a:r>
          </a:p>
          <a:p>
            <a:pPr lvl="2"/>
            <a:r>
              <a:rPr lang="en-US" altLang="en-US" dirty="0"/>
              <a:t>Administrators had to disable, reconfigure, or uninstall services and features</a:t>
            </a:r>
          </a:p>
          <a:p>
            <a:pPr lvl="1"/>
            <a:r>
              <a:rPr lang="en-US" altLang="en-US" dirty="0"/>
              <a:t>Later versions of Windows</a:t>
            </a:r>
          </a:p>
          <a:p>
            <a:pPr lvl="2"/>
            <a:r>
              <a:rPr lang="en-US" altLang="en-US" dirty="0"/>
              <a:t>Disabled most services and features by default to improve security</a:t>
            </a:r>
          </a:p>
          <a:p>
            <a:r>
              <a:rPr lang="en-US" altLang="en-US" dirty="0"/>
              <a:t>To find vulnerabilities for any OS, you can check the </a:t>
            </a:r>
            <a:r>
              <a:rPr lang="en-US" altLang="en-US" dirty="0">
                <a:hlinkClick r:id="rId2"/>
              </a:rPr>
              <a:t>CVE</a:t>
            </a:r>
            <a:r>
              <a:rPr lang="en-US" altLang="en-US" dirty="0"/>
              <a:t> and </a:t>
            </a:r>
            <a:r>
              <a:rPr lang="en-US" altLang="en-US" dirty="0">
                <a:hlinkClick r:id="rId3"/>
              </a:rPr>
              <a:t>CERT</a:t>
            </a:r>
            <a:r>
              <a:rPr lang="en-US" altLang="en-US" dirty="0"/>
              <a:t> vulnerabilities websites</a:t>
            </a:r>
          </a:p>
        </p:txBody>
      </p:sp>
    </p:spTree>
    <p:extLst>
      <p:ext uri="{BB962C8B-B14F-4D97-AF65-F5344CB8AC3E}">
        <p14:creationId xmlns:p14="http://schemas.microsoft.com/office/powerpoint/2010/main" val="19178450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77208-FF7C-47CA-B212-7B0A7EC02919}"/>
              </a:ext>
            </a:extLst>
          </p:cNvPr>
          <p:cNvSpPr>
            <a:spLocks noGrp="1"/>
          </p:cNvSpPr>
          <p:nvPr>
            <p:ph type="title"/>
          </p:nvPr>
        </p:nvSpPr>
        <p:spPr/>
        <p:txBody>
          <a:bodyPr/>
          <a:lstStyle/>
          <a:p>
            <a:r>
              <a:rPr lang="en-US" altLang="en-US" dirty="0"/>
              <a:t>Tools for Identifying Vulnerabilities in Windows</a:t>
            </a:r>
            <a:endParaRPr lang="en-IN" dirty="0"/>
          </a:p>
        </p:txBody>
      </p:sp>
      <p:sp>
        <p:nvSpPr>
          <p:cNvPr id="3" name="Text Placeholder 2">
            <a:extLst>
              <a:ext uri="{FF2B5EF4-FFF2-40B4-BE49-F238E27FC236}">
                <a16:creationId xmlns:a16="http://schemas.microsoft.com/office/drawing/2014/main" id="{F360BBEB-CCF4-478B-B235-A4B8B350A30C}"/>
              </a:ext>
            </a:extLst>
          </p:cNvPr>
          <p:cNvSpPr>
            <a:spLocks noGrp="1"/>
          </p:cNvSpPr>
          <p:nvPr>
            <p:ph type="body" sz="quarter" idx="17"/>
          </p:nvPr>
        </p:nvSpPr>
        <p:spPr/>
        <p:txBody>
          <a:bodyPr/>
          <a:lstStyle/>
          <a:p>
            <a:r>
              <a:rPr lang="en-US" altLang="en-US" dirty="0"/>
              <a:t>Many tools are available</a:t>
            </a:r>
          </a:p>
          <a:p>
            <a:pPr lvl="1"/>
            <a:r>
              <a:rPr lang="en-US" altLang="en-US" dirty="0"/>
              <a:t>Using more than one is advisable</a:t>
            </a:r>
          </a:p>
          <a:p>
            <a:r>
              <a:rPr lang="en-US" altLang="en-US" dirty="0"/>
              <a:t>Using several tools helps pinpoint problems more accurately</a:t>
            </a:r>
          </a:p>
          <a:p>
            <a:r>
              <a:rPr lang="en-US" altLang="en-US" dirty="0"/>
              <a:t>Some popular OS vulnerability scanners:</a:t>
            </a:r>
          </a:p>
          <a:p>
            <a:pPr lvl="1"/>
            <a:r>
              <a:rPr lang="en-US" altLang="en-US" dirty="0"/>
              <a:t>Tripwire IP360, Tenable Nessus, Nexpose, and OpenVAS</a:t>
            </a:r>
          </a:p>
        </p:txBody>
      </p:sp>
    </p:spTree>
    <p:extLst>
      <p:ext uri="{BB962C8B-B14F-4D97-AF65-F5344CB8AC3E}">
        <p14:creationId xmlns:p14="http://schemas.microsoft.com/office/powerpoint/2010/main" val="2433639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FBDCF-2F8E-411C-A07B-5E88314D4F7A}"/>
              </a:ext>
            </a:extLst>
          </p:cNvPr>
          <p:cNvSpPr>
            <a:spLocks noGrp="1"/>
          </p:cNvSpPr>
          <p:nvPr>
            <p:ph type="title"/>
          </p:nvPr>
        </p:nvSpPr>
        <p:spPr/>
        <p:txBody>
          <a:bodyPr/>
          <a:lstStyle/>
          <a:p>
            <a:r>
              <a:rPr lang="en-US" altLang="en-US" dirty="0"/>
              <a:t>Scanning Windows Using Nessus Essentials</a:t>
            </a:r>
            <a:endParaRPr lang="en-IN" dirty="0"/>
          </a:p>
        </p:txBody>
      </p:sp>
      <p:sp>
        <p:nvSpPr>
          <p:cNvPr id="3" name="Text Placeholder 2">
            <a:extLst>
              <a:ext uri="{FF2B5EF4-FFF2-40B4-BE49-F238E27FC236}">
                <a16:creationId xmlns:a16="http://schemas.microsoft.com/office/drawing/2014/main" id="{3FE7AA5D-1FD4-4DD4-A836-456FCBDD362D}"/>
              </a:ext>
            </a:extLst>
          </p:cNvPr>
          <p:cNvSpPr>
            <a:spLocks noGrp="1"/>
          </p:cNvSpPr>
          <p:nvPr>
            <p:ph type="body" sz="quarter" idx="17"/>
          </p:nvPr>
        </p:nvSpPr>
        <p:spPr/>
        <p:txBody>
          <a:bodyPr>
            <a:noAutofit/>
          </a:bodyPr>
          <a:lstStyle/>
          <a:p>
            <a:r>
              <a:rPr lang="en-US" altLang="en-US" dirty="0"/>
              <a:t>Many security attacks can be avoided with careful system analysis and maintenance</a:t>
            </a:r>
          </a:p>
          <a:p>
            <a:r>
              <a:rPr lang="en-US" altLang="en-US" dirty="0"/>
              <a:t>When Microsoft learns of problems or vulnerabilities in its software, it publishes:</a:t>
            </a:r>
          </a:p>
          <a:p>
            <a:pPr lvl="1"/>
            <a:r>
              <a:rPr lang="en-US" altLang="en-US" dirty="0"/>
              <a:t>Patches</a:t>
            </a:r>
          </a:p>
          <a:p>
            <a:pPr lvl="1"/>
            <a:r>
              <a:rPr lang="en-US" altLang="en-US" dirty="0"/>
              <a:t>Security updates</a:t>
            </a:r>
          </a:p>
          <a:p>
            <a:pPr lvl="1"/>
            <a:r>
              <a:rPr lang="en-US" altLang="en-US" dirty="0"/>
              <a:t>Service packs</a:t>
            </a:r>
          </a:p>
          <a:p>
            <a:pPr lvl="1"/>
            <a:r>
              <a:rPr lang="en-US" altLang="en-US" dirty="0"/>
              <a:t>Hotfixes</a:t>
            </a:r>
          </a:p>
        </p:txBody>
      </p:sp>
    </p:spTree>
    <p:extLst>
      <p:ext uri="{BB962C8B-B14F-4D97-AF65-F5344CB8AC3E}">
        <p14:creationId xmlns:p14="http://schemas.microsoft.com/office/powerpoint/2010/main" val="37887819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6A765-A063-4662-89EC-7C087C434364}"/>
              </a:ext>
            </a:extLst>
          </p:cNvPr>
          <p:cNvSpPr>
            <a:spLocks noGrp="1"/>
          </p:cNvSpPr>
          <p:nvPr>
            <p:ph type="title"/>
          </p:nvPr>
        </p:nvSpPr>
        <p:spPr/>
        <p:txBody>
          <a:bodyPr/>
          <a:lstStyle/>
          <a:p>
            <a:r>
              <a:rPr lang="en-US" altLang="en-US" sz="2400" dirty="0"/>
              <a:t>Common Windows Server Configuration and Security Issues (1 of 4)</a:t>
            </a:r>
            <a:endParaRPr lang="en-IN" sz="2400" dirty="0"/>
          </a:p>
        </p:txBody>
      </p:sp>
      <p:graphicFrame>
        <p:nvGraphicFramePr>
          <p:cNvPr id="5" name="Table 5">
            <a:extLst>
              <a:ext uri="{FF2B5EF4-FFF2-40B4-BE49-F238E27FC236}">
                <a16:creationId xmlns:a16="http://schemas.microsoft.com/office/drawing/2014/main" id="{9B6F107F-75D3-49D5-B026-78A0627D941B}"/>
              </a:ext>
            </a:extLst>
          </p:cNvPr>
          <p:cNvGraphicFramePr>
            <a:graphicFrameLocks noGrp="1"/>
          </p:cNvGraphicFramePr>
          <p:nvPr>
            <p:ph type="tbl" sz="quarter" idx="10"/>
            <p:extLst>
              <p:ext uri="{D42A27DB-BD31-4B8C-83A1-F6EECF244321}">
                <p14:modId xmlns:p14="http://schemas.microsoft.com/office/powerpoint/2010/main" val="533837143"/>
              </p:ext>
            </p:extLst>
          </p:nvPr>
        </p:nvGraphicFramePr>
        <p:xfrm>
          <a:off x="438150" y="1037230"/>
          <a:ext cx="11315700" cy="4450080"/>
        </p:xfrm>
        <a:graphic>
          <a:graphicData uri="http://schemas.openxmlformats.org/drawingml/2006/table">
            <a:tbl>
              <a:tblPr firstRow="1" bandRow="1">
                <a:tableStyleId>{5C22544A-7EE6-4342-B048-85BDC9FD1C3A}</a:tableStyleId>
              </a:tblPr>
              <a:tblGrid>
                <a:gridCol w="2552700">
                  <a:extLst>
                    <a:ext uri="{9D8B030D-6E8A-4147-A177-3AD203B41FA5}">
                      <a16:colId xmlns:a16="http://schemas.microsoft.com/office/drawing/2014/main" val="3675978226"/>
                    </a:ext>
                  </a:extLst>
                </a:gridCol>
                <a:gridCol w="8763000">
                  <a:extLst>
                    <a:ext uri="{9D8B030D-6E8A-4147-A177-3AD203B41FA5}">
                      <a16:colId xmlns:a16="http://schemas.microsoft.com/office/drawing/2014/main" val="2062576043"/>
                    </a:ext>
                  </a:extLst>
                </a:gridCol>
              </a:tblGrid>
              <a:tr h="426720">
                <a:tc>
                  <a:txBody>
                    <a:bodyPr/>
                    <a:lstStyle/>
                    <a:p>
                      <a:r>
                        <a:rPr lang="en-US" sz="1800" b="1" i="0" u="none" strike="noStrike" kern="1200" baseline="0" dirty="0">
                          <a:solidFill>
                            <a:schemeClr val="lt1"/>
                          </a:solidFill>
                          <a:latin typeface="+mn-lt"/>
                          <a:ea typeface="+mn-ea"/>
                          <a:cs typeface="+mn-cs"/>
                        </a:rPr>
                        <a:t>Type of issue</a:t>
                      </a:r>
                      <a:endParaRPr lang="en-IN" b="1" dirty="0"/>
                    </a:p>
                  </a:txBody>
                  <a:tcPr/>
                </a:tc>
                <a:tc>
                  <a:txBody>
                    <a:bodyPr/>
                    <a:lstStyle/>
                    <a:p>
                      <a:r>
                        <a:rPr lang="en-IN" dirty="0"/>
                        <a:t>Details to check for</a:t>
                      </a:r>
                    </a:p>
                  </a:txBody>
                  <a:tcPr/>
                </a:tc>
                <a:extLst>
                  <a:ext uri="{0D108BD9-81ED-4DB2-BD59-A6C34878D82A}">
                    <a16:rowId xmlns:a16="http://schemas.microsoft.com/office/drawing/2014/main" val="3401257755"/>
                  </a:ext>
                </a:extLst>
              </a:tr>
              <a:tr h="457200">
                <a:tc>
                  <a:txBody>
                    <a:bodyPr/>
                    <a:lstStyle/>
                    <a:p>
                      <a:r>
                        <a:rPr lang="en-IN" dirty="0"/>
                        <a:t>Security updates missing</a:t>
                      </a:r>
                    </a:p>
                  </a:txBody>
                  <a:tcPr/>
                </a:tc>
                <a:tc>
                  <a:txBody>
                    <a:bodyPr/>
                    <a:lstStyle/>
                    <a:p>
                      <a:r>
                        <a:rPr lang="en-US" sz="1800" b="0" i="0" u="none" strike="noStrike" kern="1200" baseline="0" dirty="0">
                          <a:solidFill>
                            <a:schemeClr val="dk1"/>
                          </a:solidFill>
                          <a:latin typeface="+mn-lt"/>
                          <a:ea typeface="+mn-ea"/>
                          <a:cs typeface="+mn-cs"/>
                        </a:rPr>
                        <a:t>Missing Windows, IIS, and SQL Server security updates</a:t>
                      </a:r>
                    </a:p>
                    <a:p>
                      <a:r>
                        <a:rPr lang="en-US" sz="1800" b="0" i="0" u="none" strike="noStrike" kern="1200" baseline="0" dirty="0">
                          <a:solidFill>
                            <a:schemeClr val="dk1"/>
                          </a:solidFill>
                          <a:latin typeface="+mn-lt"/>
                          <a:ea typeface="+mn-ea"/>
                          <a:cs typeface="+mn-cs"/>
                        </a:rPr>
                        <a:t>Missing Exchange Server security updates</a:t>
                      </a:r>
                    </a:p>
                    <a:p>
                      <a:r>
                        <a:rPr lang="en-IN" sz="1800" b="0" i="0" u="none" strike="noStrike" kern="1200" baseline="0" dirty="0">
                          <a:solidFill>
                            <a:schemeClr val="dk1"/>
                          </a:solidFill>
                          <a:latin typeface="+mn-lt"/>
                          <a:ea typeface="+mn-ea"/>
                          <a:cs typeface="+mn-cs"/>
                        </a:rPr>
                        <a:t>Missing IE security updates</a:t>
                      </a:r>
                    </a:p>
                    <a:p>
                      <a:r>
                        <a:rPr lang="en-US" sz="1800" b="0" i="0" u="none" strike="noStrike" kern="1200" baseline="0" dirty="0">
                          <a:solidFill>
                            <a:schemeClr val="dk1"/>
                          </a:solidFill>
                          <a:latin typeface="+mn-lt"/>
                          <a:ea typeface="+mn-ea"/>
                          <a:cs typeface="+mn-cs"/>
                        </a:rPr>
                        <a:t>Missing Windows Media Player and Office security updates</a:t>
                      </a:r>
                    </a:p>
                    <a:p>
                      <a:r>
                        <a:rPr lang="en-US" sz="1800" b="0" i="0" u="none" strike="noStrike" kern="1200" baseline="0" dirty="0">
                          <a:solidFill>
                            <a:schemeClr val="dk1"/>
                          </a:solidFill>
                          <a:latin typeface="+mn-lt"/>
                          <a:ea typeface="+mn-ea"/>
                          <a:cs typeface="+mn-cs"/>
                        </a:rPr>
                        <a:t>Missing Microsoft Virtual Machine (VM) and Microsoft Data Access Components</a:t>
                      </a:r>
                    </a:p>
                    <a:p>
                      <a:r>
                        <a:rPr lang="en-IN" sz="1800" b="0" i="0" u="none" strike="noStrike" kern="1200" baseline="0" dirty="0">
                          <a:solidFill>
                            <a:schemeClr val="dk1"/>
                          </a:solidFill>
                          <a:latin typeface="+mn-lt"/>
                          <a:ea typeface="+mn-ea"/>
                          <a:cs typeface="+mn-cs"/>
                        </a:rPr>
                        <a:t>(MDAC) security updates</a:t>
                      </a:r>
                    </a:p>
                    <a:p>
                      <a:r>
                        <a:rPr lang="en-US" sz="1800" b="0" i="0" u="none" strike="noStrike" kern="1200" baseline="0" dirty="0">
                          <a:solidFill>
                            <a:schemeClr val="dk1"/>
                          </a:solidFill>
                          <a:latin typeface="+mn-lt"/>
                          <a:ea typeface="+mn-ea"/>
                          <a:cs typeface="+mn-cs"/>
                        </a:rPr>
                        <a:t>Missing MSXML and Content Management Server security updates</a:t>
                      </a:r>
                      <a:endParaRPr lang="en-IN" dirty="0"/>
                    </a:p>
                  </a:txBody>
                  <a:tcPr/>
                </a:tc>
                <a:extLst>
                  <a:ext uri="{0D108BD9-81ED-4DB2-BD59-A6C34878D82A}">
                    <a16:rowId xmlns:a16="http://schemas.microsoft.com/office/drawing/2014/main" val="56502476"/>
                  </a:ext>
                </a:extLst>
              </a:tr>
              <a:tr h="457200">
                <a:tc>
                  <a:txBody>
                    <a:bodyPr/>
                    <a:lstStyle/>
                    <a:p>
                      <a:r>
                        <a:rPr lang="en-IN" dirty="0"/>
                        <a:t>Windows configuration</a:t>
                      </a:r>
                    </a:p>
                  </a:txBody>
                  <a:tcPr/>
                </a:tc>
                <a:tc>
                  <a:txBody>
                    <a:bodyPr/>
                    <a:lstStyle/>
                    <a:p>
                      <a:r>
                        <a:rPr lang="en-US" sz="1800" b="0" i="0" u="none" strike="noStrike" kern="1200" baseline="0" dirty="0">
                          <a:solidFill>
                            <a:schemeClr val="dk1"/>
                          </a:solidFill>
                          <a:latin typeface="+mn-lt"/>
                          <a:ea typeface="+mn-ea"/>
                          <a:cs typeface="+mn-cs"/>
                        </a:rPr>
                        <a:t>Account password expirations left at default settings, not matching company policy</a:t>
                      </a:r>
                    </a:p>
                    <a:p>
                      <a:r>
                        <a:rPr lang="en-US" sz="1800" b="0" i="0" u="none" strike="noStrike" kern="1200" baseline="0" dirty="0">
                          <a:solidFill>
                            <a:schemeClr val="dk1"/>
                          </a:solidFill>
                          <a:latin typeface="+mn-lt"/>
                          <a:ea typeface="+mn-ea"/>
                          <a:cs typeface="+mn-cs"/>
                        </a:rPr>
                        <a:t>(30 days, etc.). This should be changed to match company policy.</a:t>
                      </a:r>
                    </a:p>
                    <a:p>
                      <a:r>
                        <a:rPr lang="en-US" sz="1800" b="0" i="0" u="none" strike="noStrike" kern="1200" baseline="0" dirty="0">
                          <a:solidFill>
                            <a:schemeClr val="dk1"/>
                          </a:solidFill>
                          <a:latin typeface="+mn-lt"/>
                          <a:ea typeface="+mn-ea"/>
                          <a:cs typeface="+mn-cs"/>
                        </a:rPr>
                        <a:t>Blank or simple passwords are used for local user accounts. This should be changed to match company password policy.</a:t>
                      </a:r>
                    </a:p>
                    <a:p>
                      <a:r>
                        <a:rPr lang="en-US" sz="1800" b="0" i="0" u="none" strike="noStrike" kern="1200" baseline="0" dirty="0">
                          <a:solidFill>
                            <a:schemeClr val="dk1"/>
                          </a:solidFill>
                          <a:latin typeface="+mn-lt"/>
                          <a:ea typeface="+mn-ea"/>
                          <a:cs typeface="+mn-cs"/>
                        </a:rPr>
                        <a:t>File system type on hard drives is insecure. F A T being used when NTFS should be used to provide ACLs. Change to NTFS if possible.</a:t>
                      </a:r>
                    </a:p>
                    <a:p>
                      <a:r>
                        <a:rPr lang="en-US" sz="1800" b="0" i="0" u="none" strike="noStrike" kern="1200" baseline="0" dirty="0">
                          <a:solidFill>
                            <a:schemeClr val="dk1"/>
                          </a:solidFill>
                          <a:latin typeface="+mn-lt"/>
                          <a:ea typeface="+mn-ea"/>
                          <a:cs typeface="+mn-cs"/>
                        </a:rPr>
                        <a:t>Auto Logon feature is enabled. Disable if this feature is not required.</a:t>
                      </a:r>
                    </a:p>
                  </a:txBody>
                  <a:tcPr/>
                </a:tc>
                <a:extLst>
                  <a:ext uri="{0D108BD9-81ED-4DB2-BD59-A6C34878D82A}">
                    <a16:rowId xmlns:a16="http://schemas.microsoft.com/office/drawing/2014/main" val="1429469562"/>
                  </a:ext>
                </a:extLst>
              </a:tr>
            </a:tbl>
          </a:graphicData>
        </a:graphic>
      </p:graphicFrame>
    </p:spTree>
    <p:extLst>
      <p:ext uri="{BB962C8B-B14F-4D97-AF65-F5344CB8AC3E}">
        <p14:creationId xmlns:p14="http://schemas.microsoft.com/office/powerpoint/2010/main" val="30203740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6A765-A063-4662-89EC-7C087C434364}"/>
              </a:ext>
            </a:extLst>
          </p:cNvPr>
          <p:cNvSpPr>
            <a:spLocks noGrp="1"/>
          </p:cNvSpPr>
          <p:nvPr>
            <p:ph type="title"/>
          </p:nvPr>
        </p:nvSpPr>
        <p:spPr/>
        <p:txBody>
          <a:bodyPr/>
          <a:lstStyle/>
          <a:p>
            <a:r>
              <a:rPr lang="en-US" altLang="en-US" sz="2400" dirty="0"/>
              <a:t>Common Windows Server Configuration and Security Issues (2 of 4)</a:t>
            </a:r>
            <a:endParaRPr lang="en-IN" sz="2400" dirty="0"/>
          </a:p>
        </p:txBody>
      </p:sp>
      <p:graphicFrame>
        <p:nvGraphicFramePr>
          <p:cNvPr id="5" name="Table 5">
            <a:extLst>
              <a:ext uri="{FF2B5EF4-FFF2-40B4-BE49-F238E27FC236}">
                <a16:creationId xmlns:a16="http://schemas.microsoft.com/office/drawing/2014/main" id="{9B6F107F-75D3-49D5-B026-78A0627D941B}"/>
              </a:ext>
            </a:extLst>
          </p:cNvPr>
          <p:cNvGraphicFramePr>
            <a:graphicFrameLocks noGrp="1"/>
          </p:cNvGraphicFramePr>
          <p:nvPr>
            <p:ph type="tbl" sz="quarter" idx="10"/>
            <p:extLst>
              <p:ext uri="{D42A27DB-BD31-4B8C-83A1-F6EECF244321}">
                <p14:modId xmlns:p14="http://schemas.microsoft.com/office/powerpoint/2010/main" val="1823210906"/>
              </p:ext>
            </p:extLst>
          </p:nvPr>
        </p:nvGraphicFramePr>
        <p:xfrm>
          <a:off x="438150" y="1037230"/>
          <a:ext cx="11315700" cy="4998720"/>
        </p:xfrm>
        <a:graphic>
          <a:graphicData uri="http://schemas.openxmlformats.org/drawingml/2006/table">
            <a:tbl>
              <a:tblPr firstRow="1" bandRow="1">
                <a:tableStyleId>{5C22544A-7EE6-4342-B048-85BDC9FD1C3A}</a:tableStyleId>
              </a:tblPr>
              <a:tblGrid>
                <a:gridCol w="2088074">
                  <a:extLst>
                    <a:ext uri="{9D8B030D-6E8A-4147-A177-3AD203B41FA5}">
                      <a16:colId xmlns:a16="http://schemas.microsoft.com/office/drawing/2014/main" val="3675978226"/>
                    </a:ext>
                  </a:extLst>
                </a:gridCol>
                <a:gridCol w="9227626">
                  <a:extLst>
                    <a:ext uri="{9D8B030D-6E8A-4147-A177-3AD203B41FA5}">
                      <a16:colId xmlns:a16="http://schemas.microsoft.com/office/drawing/2014/main" val="2062576043"/>
                    </a:ext>
                  </a:extLst>
                </a:gridCol>
              </a:tblGrid>
              <a:tr h="426720">
                <a:tc>
                  <a:txBody>
                    <a:bodyPr/>
                    <a:lstStyle/>
                    <a:p>
                      <a:r>
                        <a:rPr lang="en-US" sz="1800" b="1" i="0" u="none" strike="noStrike" kern="1200" baseline="0" dirty="0">
                          <a:solidFill>
                            <a:schemeClr val="lt1"/>
                          </a:solidFill>
                          <a:latin typeface="+mn-lt"/>
                          <a:ea typeface="+mn-ea"/>
                          <a:cs typeface="+mn-cs"/>
                        </a:rPr>
                        <a:t>Type of issue</a:t>
                      </a:r>
                      <a:endParaRPr lang="en-IN" b="1" dirty="0"/>
                    </a:p>
                  </a:txBody>
                  <a:tcPr/>
                </a:tc>
                <a:tc>
                  <a:txBody>
                    <a:bodyPr/>
                    <a:lstStyle/>
                    <a:p>
                      <a:r>
                        <a:rPr lang="en-IN" dirty="0"/>
                        <a:t>Details to check for</a:t>
                      </a:r>
                    </a:p>
                  </a:txBody>
                  <a:tcPr/>
                </a:tc>
                <a:extLst>
                  <a:ext uri="{0D108BD9-81ED-4DB2-BD59-A6C34878D82A}">
                    <a16:rowId xmlns:a16="http://schemas.microsoft.com/office/drawing/2014/main" val="3401257755"/>
                  </a:ext>
                </a:extLst>
              </a:tr>
              <a:tr h="457200">
                <a:tc>
                  <a:txBody>
                    <a:bodyPr/>
                    <a:lstStyle/>
                    <a:p>
                      <a:r>
                        <a:rPr lang="en-IN" dirty="0"/>
                        <a:t>Windows configuration</a:t>
                      </a:r>
                    </a:p>
                  </a:txBody>
                  <a:tcPr/>
                </a:tc>
                <a:tc>
                  <a:txBody>
                    <a:bodyPr/>
                    <a:lstStyle/>
                    <a:p>
                      <a:r>
                        <a:rPr lang="en-US" sz="1800" b="0" i="0" u="none" strike="noStrike" kern="1200" baseline="0" dirty="0">
                          <a:solidFill>
                            <a:schemeClr val="dk1"/>
                          </a:solidFill>
                          <a:latin typeface="+mn-lt"/>
                          <a:ea typeface="+mn-ea"/>
                          <a:cs typeface="+mn-cs"/>
                        </a:rPr>
                        <a:t>Number of local Administrator accounts should be 1 or 2 at most.</a:t>
                      </a:r>
                    </a:p>
                    <a:p>
                      <a:r>
                        <a:rPr lang="en-US" sz="1800" b="0" i="0" u="none" strike="noStrike" kern="1200" baseline="0" dirty="0">
                          <a:solidFill>
                            <a:schemeClr val="dk1"/>
                          </a:solidFill>
                          <a:latin typeface="+mn-lt"/>
                          <a:ea typeface="+mn-ea"/>
                          <a:cs typeface="+mn-cs"/>
                        </a:rPr>
                        <a:t>Is the Guest account enabled? Disable this account if it is not required.</a:t>
                      </a:r>
                    </a:p>
                    <a:p>
                      <a:r>
                        <a:rPr lang="en-US" sz="1800" b="0" i="0" u="none" strike="noStrike" kern="1200" baseline="0" dirty="0">
                          <a:solidFill>
                            <a:schemeClr val="dk1"/>
                          </a:solidFill>
                          <a:latin typeface="+mn-lt"/>
                          <a:ea typeface="+mn-ea"/>
                          <a:cs typeface="+mn-cs"/>
                        </a:rPr>
                        <a:t>Restrict Anonymous Registry key setting should be set to not allow anonymous access if not a business requirement.</a:t>
                      </a:r>
                    </a:p>
                    <a:p>
                      <a:r>
                        <a:rPr lang="en-US" sz="1800" b="0" i="0" u="none" strike="noStrike" kern="1200" baseline="0" dirty="0">
                          <a:solidFill>
                            <a:schemeClr val="dk1"/>
                          </a:solidFill>
                          <a:latin typeface="+mn-lt"/>
                          <a:ea typeface="+mn-ea"/>
                          <a:cs typeface="+mn-cs"/>
                        </a:rPr>
                        <a:t>List shares on the computer and any unnecessary services running. Make sure shares are credential secured and stop unnecessary services.</a:t>
                      </a:r>
                    </a:p>
                    <a:p>
                      <a:r>
                        <a:rPr lang="en-US" sz="1800" b="0" i="0" u="none" strike="noStrike" kern="1200" baseline="0" dirty="0">
                          <a:solidFill>
                            <a:schemeClr val="dk1"/>
                          </a:solidFill>
                          <a:latin typeface="+mn-lt"/>
                          <a:ea typeface="+mn-ea"/>
                          <a:cs typeface="+mn-cs"/>
                        </a:rPr>
                        <a:t>Windows version and whether Windows auditing is enabled. Is the Windows version supported by updates? Auditing creates log entries to track file access. Is this set to meet company policy?</a:t>
                      </a:r>
                    </a:p>
                    <a:p>
                      <a:r>
                        <a:rPr lang="en-US" sz="1800" b="0" i="0" u="none" strike="noStrike" kern="1200" baseline="0" dirty="0">
                          <a:solidFill>
                            <a:schemeClr val="dk1"/>
                          </a:solidFill>
                          <a:latin typeface="+mn-lt"/>
                          <a:ea typeface="+mn-ea"/>
                          <a:cs typeface="+mn-cs"/>
                        </a:rPr>
                        <a:t>Firewall status and Automatic Updates status. Is the firewall enabled and configured to match company policy or left at defaults? Are automatic updates configured to match company policy?</a:t>
                      </a:r>
                      <a:endParaRPr lang="en-IN" dirty="0"/>
                    </a:p>
                  </a:txBody>
                  <a:tcPr/>
                </a:tc>
                <a:extLst>
                  <a:ext uri="{0D108BD9-81ED-4DB2-BD59-A6C34878D82A}">
                    <a16:rowId xmlns:a16="http://schemas.microsoft.com/office/drawing/2014/main" val="56502476"/>
                  </a:ext>
                </a:extLst>
              </a:tr>
              <a:tr h="457200">
                <a:tc>
                  <a:txBody>
                    <a:bodyPr/>
                    <a:lstStyle/>
                    <a:p>
                      <a:r>
                        <a:rPr lang="en-IN" dirty="0"/>
                        <a:t>IIS (Internet Information</a:t>
                      </a:r>
                    </a:p>
                    <a:p>
                      <a:r>
                        <a:rPr lang="en-IN" dirty="0"/>
                        <a:t>Service)</a:t>
                      </a:r>
                    </a:p>
                  </a:txBody>
                  <a:tcPr/>
                </a:tc>
                <a:tc>
                  <a:txBody>
                    <a:bodyPr/>
                    <a:lstStyle/>
                    <a:p>
                      <a:r>
                        <a:rPr lang="en-US" sz="1800" b="0" i="0" u="none" strike="noStrike" kern="1200" baseline="0" dirty="0">
                          <a:solidFill>
                            <a:schemeClr val="dk1"/>
                          </a:solidFill>
                          <a:latin typeface="+mn-lt"/>
                          <a:ea typeface="+mn-ea"/>
                          <a:cs typeface="+mn-cs"/>
                        </a:rPr>
                        <a:t>Is the IIS Lockdown tool running? If the server version is older than 2003, IIS Lockdown needs to be running.</a:t>
                      </a:r>
                    </a:p>
                    <a:p>
                      <a:r>
                        <a:rPr lang="en-US" sz="1800" b="0" i="0" u="none" strike="noStrike" kern="1200" baseline="0" dirty="0">
                          <a:solidFill>
                            <a:schemeClr val="dk1"/>
                          </a:solidFill>
                          <a:latin typeface="+mn-lt"/>
                          <a:ea typeface="+mn-ea"/>
                          <a:cs typeface="+mn-cs"/>
                        </a:rPr>
                        <a:t>Are IIS sample applications and the IIS Admin virtual folder installed? These are default installation items and should be removed or secured.</a:t>
                      </a:r>
                    </a:p>
                    <a:p>
                      <a:r>
                        <a:rPr lang="en-US" sz="1800" b="0" i="0" u="none" strike="noStrike" kern="1200" baseline="0" dirty="0">
                          <a:solidFill>
                            <a:schemeClr val="dk1"/>
                          </a:solidFill>
                          <a:latin typeface="+mn-lt"/>
                          <a:ea typeface="+mn-ea"/>
                          <a:cs typeface="+mn-cs"/>
                        </a:rPr>
                        <a:t>Are IIS parent paths enabled? If enabled, this default setting may need to be </a:t>
                      </a:r>
                      <a:r>
                        <a:rPr lang="en-IN" sz="1800" b="0" i="0" u="none" strike="noStrike" kern="1200" baseline="0" dirty="0">
                          <a:solidFill>
                            <a:schemeClr val="dk1"/>
                          </a:solidFill>
                          <a:latin typeface="+mn-lt"/>
                          <a:ea typeface="+mn-ea"/>
                          <a:cs typeface="+mn-cs"/>
                        </a:rPr>
                        <a:t>evaluated or disabled.</a:t>
                      </a:r>
                    </a:p>
                  </a:txBody>
                  <a:tcPr/>
                </a:tc>
                <a:extLst>
                  <a:ext uri="{0D108BD9-81ED-4DB2-BD59-A6C34878D82A}">
                    <a16:rowId xmlns:a16="http://schemas.microsoft.com/office/drawing/2014/main" val="987740760"/>
                  </a:ext>
                </a:extLst>
              </a:tr>
            </a:tbl>
          </a:graphicData>
        </a:graphic>
      </p:graphicFrame>
    </p:spTree>
    <p:extLst>
      <p:ext uri="{BB962C8B-B14F-4D97-AF65-F5344CB8AC3E}">
        <p14:creationId xmlns:p14="http://schemas.microsoft.com/office/powerpoint/2010/main" val="32753045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6A765-A063-4662-89EC-7C087C434364}"/>
              </a:ext>
            </a:extLst>
          </p:cNvPr>
          <p:cNvSpPr>
            <a:spLocks noGrp="1"/>
          </p:cNvSpPr>
          <p:nvPr>
            <p:ph type="title"/>
          </p:nvPr>
        </p:nvSpPr>
        <p:spPr/>
        <p:txBody>
          <a:bodyPr/>
          <a:lstStyle/>
          <a:p>
            <a:r>
              <a:rPr lang="en-US" altLang="en-US" sz="2400" dirty="0"/>
              <a:t>Common Windows Server Configuration and Security Issues (3 of 4)</a:t>
            </a:r>
            <a:endParaRPr lang="en-IN" sz="2400" dirty="0"/>
          </a:p>
        </p:txBody>
      </p:sp>
      <p:graphicFrame>
        <p:nvGraphicFramePr>
          <p:cNvPr id="5" name="Table 5">
            <a:extLst>
              <a:ext uri="{FF2B5EF4-FFF2-40B4-BE49-F238E27FC236}">
                <a16:creationId xmlns:a16="http://schemas.microsoft.com/office/drawing/2014/main" id="{9B6F107F-75D3-49D5-B026-78A0627D941B}"/>
              </a:ext>
            </a:extLst>
          </p:cNvPr>
          <p:cNvGraphicFramePr>
            <a:graphicFrameLocks noGrp="1"/>
          </p:cNvGraphicFramePr>
          <p:nvPr>
            <p:ph type="tbl" sz="quarter" idx="10"/>
            <p:extLst>
              <p:ext uri="{D42A27DB-BD31-4B8C-83A1-F6EECF244321}">
                <p14:modId xmlns:p14="http://schemas.microsoft.com/office/powerpoint/2010/main" val="4215593203"/>
              </p:ext>
            </p:extLst>
          </p:nvPr>
        </p:nvGraphicFramePr>
        <p:xfrm>
          <a:off x="438150" y="1026710"/>
          <a:ext cx="11315700" cy="4632960"/>
        </p:xfrm>
        <a:graphic>
          <a:graphicData uri="http://schemas.openxmlformats.org/drawingml/2006/table">
            <a:tbl>
              <a:tblPr firstRow="1" bandRow="1">
                <a:tableStyleId>{5C22544A-7EE6-4342-B048-85BDC9FD1C3A}</a:tableStyleId>
              </a:tblPr>
              <a:tblGrid>
                <a:gridCol w="2552700">
                  <a:extLst>
                    <a:ext uri="{9D8B030D-6E8A-4147-A177-3AD203B41FA5}">
                      <a16:colId xmlns:a16="http://schemas.microsoft.com/office/drawing/2014/main" val="3675978226"/>
                    </a:ext>
                  </a:extLst>
                </a:gridCol>
                <a:gridCol w="8763000">
                  <a:extLst>
                    <a:ext uri="{9D8B030D-6E8A-4147-A177-3AD203B41FA5}">
                      <a16:colId xmlns:a16="http://schemas.microsoft.com/office/drawing/2014/main" val="2062576043"/>
                    </a:ext>
                  </a:extLst>
                </a:gridCol>
              </a:tblGrid>
              <a:tr h="426720">
                <a:tc>
                  <a:txBody>
                    <a:bodyPr/>
                    <a:lstStyle/>
                    <a:p>
                      <a:r>
                        <a:rPr lang="en-US" sz="1800" b="1" i="0" u="none" strike="noStrike" kern="1200" baseline="0" dirty="0">
                          <a:solidFill>
                            <a:schemeClr val="lt1"/>
                          </a:solidFill>
                          <a:latin typeface="+mn-lt"/>
                          <a:ea typeface="+mn-ea"/>
                          <a:cs typeface="+mn-cs"/>
                        </a:rPr>
                        <a:t>Type of issue</a:t>
                      </a:r>
                      <a:endParaRPr lang="en-IN" b="1" dirty="0"/>
                    </a:p>
                  </a:txBody>
                  <a:tcPr/>
                </a:tc>
                <a:tc>
                  <a:txBody>
                    <a:bodyPr/>
                    <a:lstStyle/>
                    <a:p>
                      <a:r>
                        <a:rPr lang="en-IN" dirty="0"/>
                        <a:t>Details to check for</a:t>
                      </a:r>
                    </a:p>
                  </a:txBody>
                  <a:tcPr/>
                </a:tc>
                <a:extLst>
                  <a:ext uri="{0D108BD9-81ED-4DB2-BD59-A6C34878D82A}">
                    <a16:rowId xmlns:a16="http://schemas.microsoft.com/office/drawing/2014/main" val="3401257755"/>
                  </a:ext>
                </a:extLst>
              </a:tr>
              <a:tr h="457200">
                <a:tc>
                  <a:txBody>
                    <a:bodyPr/>
                    <a:lstStyle/>
                    <a:p>
                      <a:r>
                        <a:rPr lang="en-IN" dirty="0"/>
                        <a:t>IIS (Internet Information</a:t>
                      </a:r>
                    </a:p>
                    <a:p>
                      <a:r>
                        <a:rPr lang="en-IN" dirty="0"/>
                        <a:t>Service)</a:t>
                      </a:r>
                    </a:p>
                  </a:txBody>
                  <a:tcPr/>
                </a:tc>
                <a:tc>
                  <a:txBody>
                    <a:bodyPr/>
                    <a:lstStyle/>
                    <a:p>
                      <a:r>
                        <a:rPr lang="en-US" sz="1800" b="0" i="0" u="none" strike="noStrike" kern="1200" baseline="0" dirty="0">
                          <a:solidFill>
                            <a:schemeClr val="dk1"/>
                          </a:solidFill>
                          <a:latin typeface="+mn-lt"/>
                          <a:ea typeface="+mn-ea"/>
                          <a:cs typeface="+mn-cs"/>
                        </a:rPr>
                        <a:t>MSADC and Scripts virtual directories are installed by default and should be </a:t>
                      </a:r>
                      <a:r>
                        <a:rPr lang="en-IN" sz="1800" b="0" i="0" u="none" strike="noStrike" kern="1200" baseline="0" dirty="0">
                          <a:solidFill>
                            <a:schemeClr val="dk1"/>
                          </a:solidFill>
                          <a:latin typeface="+mn-lt"/>
                          <a:ea typeface="+mn-ea"/>
                          <a:cs typeface="+mn-cs"/>
                        </a:rPr>
                        <a:t>removed or disabled.</a:t>
                      </a:r>
                    </a:p>
                    <a:p>
                      <a:r>
                        <a:rPr lang="en-US" sz="1800" b="0" i="0" u="none" strike="noStrike" kern="1200" baseline="0" dirty="0">
                          <a:solidFill>
                            <a:schemeClr val="dk1"/>
                          </a:solidFill>
                          <a:latin typeface="+mn-lt"/>
                          <a:ea typeface="+mn-ea"/>
                          <a:cs typeface="+mn-cs"/>
                        </a:rPr>
                        <a:t>IIS logging should be enabled.</a:t>
                      </a:r>
                    </a:p>
                    <a:p>
                      <a:r>
                        <a:rPr lang="en-US" sz="1800" b="0" i="0" u="none" strike="noStrike" kern="1200" baseline="0" dirty="0">
                          <a:solidFill>
                            <a:schemeClr val="dk1"/>
                          </a:solidFill>
                          <a:latin typeface="+mn-lt"/>
                          <a:ea typeface="+mn-ea"/>
                          <a:cs typeface="+mn-cs"/>
                        </a:rPr>
                        <a:t>IIS should not be running on a domain controller.</a:t>
                      </a:r>
                    </a:p>
                    <a:p>
                      <a:r>
                        <a:rPr lang="en-US" sz="1800" b="0" i="0" u="none" strike="noStrike" kern="1200" baseline="0" dirty="0">
                          <a:solidFill>
                            <a:schemeClr val="dk1"/>
                          </a:solidFill>
                          <a:latin typeface="+mn-lt"/>
                          <a:ea typeface="+mn-ea"/>
                          <a:cs typeface="+mn-cs"/>
                        </a:rPr>
                        <a:t>Does the Administrators group belong in the Sysadmin role? This setting may be a default configuration. If not intended, remove the Administrators group.</a:t>
                      </a:r>
                    </a:p>
                    <a:p>
                      <a:r>
                        <a:rPr lang="en-US" sz="1800" b="0" i="0" u="none" strike="noStrike" kern="1200" baseline="0" dirty="0">
                          <a:solidFill>
                            <a:schemeClr val="dk1"/>
                          </a:solidFill>
                          <a:latin typeface="+mn-lt"/>
                          <a:ea typeface="+mn-ea"/>
                          <a:cs typeface="+mn-cs"/>
                        </a:rPr>
                        <a:t>Make sure the CmdExec role is restricted to Sysadmin only.</a:t>
                      </a:r>
                    </a:p>
                    <a:p>
                      <a:r>
                        <a:rPr lang="en-US" sz="1800" b="0" i="0" u="none" strike="noStrike" kern="1200" baseline="0" dirty="0">
                          <a:solidFill>
                            <a:schemeClr val="dk1"/>
                          </a:solidFill>
                          <a:latin typeface="+mn-lt"/>
                          <a:ea typeface="+mn-ea"/>
                          <a:cs typeface="+mn-cs"/>
                        </a:rPr>
                        <a:t>SQL Server should not be running on a domain controller.</a:t>
                      </a:r>
                    </a:p>
                    <a:p>
                      <a:r>
                        <a:rPr lang="en-US" sz="1800" b="0" i="0" u="none" strike="noStrike" kern="1200" baseline="0" dirty="0">
                          <a:solidFill>
                            <a:schemeClr val="dk1"/>
                          </a:solidFill>
                          <a:latin typeface="+mn-lt"/>
                          <a:ea typeface="+mn-ea"/>
                          <a:cs typeface="+mn-cs"/>
                        </a:rPr>
                        <a:t>The SA account password should not be default or blank, and the Guest account should not have database access.</a:t>
                      </a:r>
                    </a:p>
                    <a:p>
                      <a:r>
                        <a:rPr lang="en-US" sz="1800" b="0" i="0" u="none" strike="noStrike" kern="1200" baseline="0" dirty="0">
                          <a:solidFill>
                            <a:schemeClr val="dk1"/>
                          </a:solidFill>
                          <a:latin typeface="+mn-lt"/>
                          <a:ea typeface="+mn-ea"/>
                          <a:cs typeface="+mn-cs"/>
                        </a:rPr>
                        <a:t>Access permissions to SQL Server installation folders should not be left at default </a:t>
                      </a:r>
                      <a:r>
                        <a:rPr lang="en-IN" sz="1800" b="0" i="0" u="none" strike="noStrike" kern="1200" baseline="0" dirty="0">
                          <a:solidFill>
                            <a:schemeClr val="dk1"/>
                          </a:solidFill>
                          <a:latin typeface="+mn-lt"/>
                          <a:ea typeface="+mn-ea"/>
                          <a:cs typeface="+mn-cs"/>
                        </a:rPr>
                        <a:t>settings.</a:t>
                      </a:r>
                    </a:p>
                    <a:p>
                      <a:r>
                        <a:rPr lang="en-US" sz="1800" b="0" i="0" u="none" strike="noStrike" kern="1200" baseline="0" dirty="0">
                          <a:solidFill>
                            <a:schemeClr val="dk1"/>
                          </a:solidFill>
                          <a:latin typeface="+mn-lt"/>
                          <a:ea typeface="+mn-ea"/>
                          <a:cs typeface="+mn-cs"/>
                        </a:rPr>
                        <a:t>The Everyone group should not have access to SQL Server Registry keys.</a:t>
                      </a:r>
                    </a:p>
                    <a:p>
                      <a:r>
                        <a:rPr lang="en-US" sz="1800" b="0" i="0" u="none" strike="noStrike" kern="1200" baseline="0" dirty="0">
                          <a:solidFill>
                            <a:schemeClr val="dk1"/>
                          </a:solidFill>
                          <a:latin typeface="+mn-lt"/>
                          <a:ea typeface="+mn-ea"/>
                          <a:cs typeface="+mn-cs"/>
                        </a:rPr>
                        <a:t>SQL Server service accounts should not be members of the local Administrators group. If compromised, hackers will have admin access.</a:t>
                      </a:r>
                    </a:p>
                    <a:p>
                      <a:r>
                        <a:rPr lang="en-US" sz="1800" b="0" i="0" u="none" strike="noStrike" kern="1200" baseline="0" dirty="0">
                          <a:solidFill>
                            <a:schemeClr val="dk1"/>
                          </a:solidFill>
                          <a:latin typeface="+mn-lt"/>
                          <a:ea typeface="+mn-ea"/>
                          <a:cs typeface="+mn-cs"/>
                        </a:rPr>
                        <a:t>SQL Server accounts should not have blank or simple passwords.</a:t>
                      </a:r>
                      <a:endParaRPr lang="en-IN" dirty="0"/>
                    </a:p>
                  </a:txBody>
                  <a:tcPr/>
                </a:tc>
                <a:extLst>
                  <a:ext uri="{0D108BD9-81ED-4DB2-BD59-A6C34878D82A}">
                    <a16:rowId xmlns:a16="http://schemas.microsoft.com/office/drawing/2014/main" val="56502476"/>
                  </a:ext>
                </a:extLst>
              </a:tr>
            </a:tbl>
          </a:graphicData>
        </a:graphic>
      </p:graphicFrame>
    </p:spTree>
    <p:extLst>
      <p:ext uri="{BB962C8B-B14F-4D97-AF65-F5344CB8AC3E}">
        <p14:creationId xmlns:p14="http://schemas.microsoft.com/office/powerpoint/2010/main" val="4199348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6A765-A063-4662-89EC-7C087C434364}"/>
              </a:ext>
            </a:extLst>
          </p:cNvPr>
          <p:cNvSpPr>
            <a:spLocks noGrp="1"/>
          </p:cNvSpPr>
          <p:nvPr>
            <p:ph type="title"/>
          </p:nvPr>
        </p:nvSpPr>
        <p:spPr/>
        <p:txBody>
          <a:bodyPr/>
          <a:lstStyle/>
          <a:p>
            <a:r>
              <a:rPr lang="en-US" altLang="en-US" sz="2400" dirty="0"/>
              <a:t>Common Windows Server Configuration and Security Issues (4 of 4)</a:t>
            </a:r>
            <a:endParaRPr lang="en-IN" sz="2400" dirty="0"/>
          </a:p>
        </p:txBody>
      </p:sp>
      <p:graphicFrame>
        <p:nvGraphicFramePr>
          <p:cNvPr id="5" name="Table 5">
            <a:extLst>
              <a:ext uri="{FF2B5EF4-FFF2-40B4-BE49-F238E27FC236}">
                <a16:creationId xmlns:a16="http://schemas.microsoft.com/office/drawing/2014/main" id="{9B6F107F-75D3-49D5-B026-78A0627D941B}"/>
              </a:ext>
            </a:extLst>
          </p:cNvPr>
          <p:cNvGraphicFramePr>
            <a:graphicFrameLocks noGrp="1"/>
          </p:cNvGraphicFramePr>
          <p:nvPr>
            <p:ph type="tbl" sz="quarter" idx="10"/>
            <p:extLst>
              <p:ext uri="{D42A27DB-BD31-4B8C-83A1-F6EECF244321}">
                <p14:modId xmlns:p14="http://schemas.microsoft.com/office/powerpoint/2010/main" val="264621929"/>
              </p:ext>
            </p:extLst>
          </p:nvPr>
        </p:nvGraphicFramePr>
        <p:xfrm>
          <a:off x="438150" y="1026710"/>
          <a:ext cx="11315700" cy="3352800"/>
        </p:xfrm>
        <a:graphic>
          <a:graphicData uri="http://schemas.openxmlformats.org/drawingml/2006/table">
            <a:tbl>
              <a:tblPr firstRow="1" bandRow="1">
                <a:tableStyleId>{5C22544A-7EE6-4342-B048-85BDC9FD1C3A}</a:tableStyleId>
              </a:tblPr>
              <a:tblGrid>
                <a:gridCol w="2552700">
                  <a:extLst>
                    <a:ext uri="{9D8B030D-6E8A-4147-A177-3AD203B41FA5}">
                      <a16:colId xmlns:a16="http://schemas.microsoft.com/office/drawing/2014/main" val="3675978226"/>
                    </a:ext>
                  </a:extLst>
                </a:gridCol>
                <a:gridCol w="8763000">
                  <a:extLst>
                    <a:ext uri="{9D8B030D-6E8A-4147-A177-3AD203B41FA5}">
                      <a16:colId xmlns:a16="http://schemas.microsoft.com/office/drawing/2014/main" val="2062576043"/>
                    </a:ext>
                  </a:extLst>
                </a:gridCol>
              </a:tblGrid>
              <a:tr h="426720">
                <a:tc>
                  <a:txBody>
                    <a:bodyPr/>
                    <a:lstStyle/>
                    <a:p>
                      <a:r>
                        <a:rPr lang="en-US" sz="1800" b="1" i="0" u="none" strike="noStrike" kern="1200" baseline="0" dirty="0">
                          <a:solidFill>
                            <a:schemeClr val="lt1"/>
                          </a:solidFill>
                          <a:latin typeface="+mn-lt"/>
                          <a:ea typeface="+mn-ea"/>
                          <a:cs typeface="+mn-cs"/>
                        </a:rPr>
                        <a:t>Type of issue</a:t>
                      </a:r>
                      <a:endParaRPr lang="en-IN" b="1" dirty="0"/>
                    </a:p>
                  </a:txBody>
                  <a:tcPr/>
                </a:tc>
                <a:tc>
                  <a:txBody>
                    <a:bodyPr/>
                    <a:lstStyle/>
                    <a:p>
                      <a:r>
                        <a:rPr lang="en-IN" dirty="0"/>
                        <a:t>Details to check for</a:t>
                      </a:r>
                    </a:p>
                  </a:txBody>
                  <a:tcPr/>
                </a:tc>
                <a:extLst>
                  <a:ext uri="{0D108BD9-81ED-4DB2-BD59-A6C34878D82A}">
                    <a16:rowId xmlns:a16="http://schemas.microsoft.com/office/drawing/2014/main" val="3401257755"/>
                  </a:ext>
                </a:extLst>
              </a:tr>
              <a:tr h="457200">
                <a:tc>
                  <a:txBody>
                    <a:bodyPr/>
                    <a:lstStyle/>
                    <a:p>
                      <a:r>
                        <a:rPr lang="en-IN" sz="1800" b="0" i="0" u="none" strike="noStrike" kern="1200" baseline="0" dirty="0">
                          <a:solidFill>
                            <a:schemeClr val="dk1"/>
                          </a:solidFill>
                          <a:latin typeface="+mn-lt"/>
                          <a:ea typeface="+mn-ea"/>
                          <a:cs typeface="+mn-cs"/>
                        </a:rPr>
                        <a:t>SQL configuration</a:t>
                      </a:r>
                      <a:endParaRPr lang="en-IN" dirty="0"/>
                    </a:p>
                  </a:txBody>
                  <a:tcPr/>
                </a:tc>
                <a:tc>
                  <a:txBody>
                    <a:bodyPr/>
                    <a:lstStyle/>
                    <a:p>
                      <a:r>
                        <a:rPr lang="en-US" sz="1800" b="0" i="0" u="none" strike="noStrike" kern="1200" baseline="0" dirty="0">
                          <a:solidFill>
                            <a:schemeClr val="dk1"/>
                          </a:solidFill>
                          <a:latin typeface="+mn-lt"/>
                          <a:ea typeface="+mn-ea"/>
                          <a:cs typeface="+mn-cs"/>
                        </a:rPr>
                        <a:t>Check SQL Server authentication mode type to make sure it matches security requirements. The number of Sysadmin role members should be at </a:t>
                      </a:r>
                      <a:r>
                        <a:rPr lang="en-IN" sz="1800" b="0" i="0" u="none" strike="noStrike" kern="1200" baseline="0" dirty="0">
                          <a:solidFill>
                            <a:schemeClr val="dk1"/>
                          </a:solidFill>
                          <a:latin typeface="+mn-lt"/>
                          <a:ea typeface="+mn-ea"/>
                          <a:cs typeface="+mn-cs"/>
                        </a:rPr>
                        <a:t>the minimum.</a:t>
                      </a:r>
                      <a:endParaRPr lang="en-IN" dirty="0"/>
                    </a:p>
                  </a:txBody>
                  <a:tcPr/>
                </a:tc>
                <a:extLst>
                  <a:ext uri="{0D108BD9-81ED-4DB2-BD59-A6C34878D82A}">
                    <a16:rowId xmlns:a16="http://schemas.microsoft.com/office/drawing/2014/main" val="56502476"/>
                  </a:ext>
                </a:extLst>
              </a:tr>
              <a:tr h="457200">
                <a:tc>
                  <a:txBody>
                    <a:bodyPr/>
                    <a:lstStyle/>
                    <a:p>
                      <a:r>
                        <a:rPr lang="en-IN" sz="1800" b="0" i="0" u="none" strike="noStrike" kern="1200" baseline="0" dirty="0">
                          <a:solidFill>
                            <a:schemeClr val="dk1"/>
                          </a:solidFill>
                          <a:latin typeface="+mn-lt"/>
                          <a:ea typeface="+mn-ea"/>
                          <a:cs typeface="+mn-cs"/>
                        </a:rPr>
                        <a:t>Desktop application</a:t>
                      </a:r>
                    </a:p>
                    <a:p>
                      <a:r>
                        <a:rPr lang="en-IN" sz="1800" b="0" i="0" u="none" strike="noStrike" kern="1200" baseline="0" dirty="0">
                          <a:solidFill>
                            <a:schemeClr val="dk1"/>
                          </a:solidFill>
                          <a:latin typeface="+mn-lt"/>
                          <a:ea typeface="+mn-ea"/>
                          <a:cs typeface="+mn-cs"/>
                        </a:rPr>
                        <a:t>configuration</a:t>
                      </a:r>
                      <a:endParaRPr lang="en-IN" dirty="0"/>
                    </a:p>
                  </a:txBody>
                  <a:tcPr/>
                </a:tc>
                <a:tc>
                  <a:txBody>
                    <a:bodyPr/>
                    <a:lstStyle/>
                    <a:p>
                      <a:r>
                        <a:rPr lang="en-US" sz="1800" b="0" i="0" u="none" strike="noStrike" kern="1200" baseline="0" dirty="0">
                          <a:solidFill>
                            <a:schemeClr val="dk1"/>
                          </a:solidFill>
                          <a:latin typeface="+mn-lt"/>
                          <a:ea typeface="+mn-ea"/>
                          <a:cs typeface="+mn-cs"/>
                        </a:rPr>
                        <a:t>IE security zone settings for each local user should match company policy.</a:t>
                      </a:r>
                    </a:p>
                    <a:p>
                      <a:r>
                        <a:rPr lang="en-US" sz="1800" b="0" i="0" u="none" strike="noStrike" kern="1200" baseline="0" dirty="0">
                          <a:solidFill>
                            <a:schemeClr val="dk1"/>
                          </a:solidFill>
                          <a:latin typeface="+mn-lt"/>
                          <a:ea typeface="+mn-ea"/>
                          <a:cs typeface="+mn-cs"/>
                        </a:rPr>
                        <a:t>Is IE Enhanced Security Configuration enabled for Administrator accounts and is it configured to be secure? Administrator accounts should avoid browsing the Internet, and sessions need to be highly secured.</a:t>
                      </a:r>
                    </a:p>
                    <a:p>
                      <a:r>
                        <a:rPr lang="en-US" sz="1800" b="0" i="0" u="none" strike="noStrike" kern="1200" baseline="0" dirty="0">
                          <a:solidFill>
                            <a:schemeClr val="dk1"/>
                          </a:solidFill>
                          <a:latin typeface="+mn-lt"/>
                          <a:ea typeface="+mn-ea"/>
                          <a:cs typeface="+mn-cs"/>
                        </a:rPr>
                        <a:t>Is IE Enhanced Security Configuration enabled for non-Administrator accounts? This setting must be configured to match company policy and not accidentally left </a:t>
                      </a:r>
                      <a:r>
                        <a:rPr lang="en-IN" sz="1800" b="0" i="0" u="none" strike="noStrike" kern="1200" baseline="0" dirty="0">
                          <a:solidFill>
                            <a:schemeClr val="dk1"/>
                          </a:solidFill>
                          <a:latin typeface="+mn-lt"/>
                          <a:ea typeface="+mn-ea"/>
                          <a:cs typeface="+mn-cs"/>
                        </a:rPr>
                        <a:t>at default settings.</a:t>
                      </a:r>
                    </a:p>
                    <a:p>
                      <a:r>
                        <a:rPr lang="en-US" sz="1800" b="0" i="0" u="none" strike="noStrike" kern="1200" baseline="0" dirty="0">
                          <a:solidFill>
                            <a:schemeClr val="dk1"/>
                          </a:solidFill>
                          <a:latin typeface="+mn-lt"/>
                          <a:ea typeface="+mn-ea"/>
                          <a:cs typeface="+mn-cs"/>
                        </a:rPr>
                        <a:t>What are the Microsoft Office security zone settings for each local user?</a:t>
                      </a:r>
                    </a:p>
                    <a:p>
                      <a:r>
                        <a:rPr lang="en-US" sz="1800" b="0" i="0" u="none" strike="noStrike" kern="1200" baseline="0" dirty="0">
                          <a:solidFill>
                            <a:schemeClr val="dk1"/>
                          </a:solidFill>
                          <a:latin typeface="+mn-lt"/>
                          <a:ea typeface="+mn-ea"/>
                          <a:cs typeface="+mn-cs"/>
                        </a:rPr>
                        <a:t>These should be set to match company policy and not accidentally left at default </a:t>
                      </a:r>
                      <a:r>
                        <a:rPr lang="en-IN" sz="1800" b="0" i="0" u="none" strike="noStrike" kern="1200" baseline="0" dirty="0">
                          <a:solidFill>
                            <a:schemeClr val="dk1"/>
                          </a:solidFill>
                          <a:latin typeface="+mn-lt"/>
                          <a:ea typeface="+mn-ea"/>
                          <a:cs typeface="+mn-cs"/>
                        </a:rPr>
                        <a:t>settings.</a:t>
                      </a:r>
                      <a:endParaRPr lang="en-IN" dirty="0"/>
                    </a:p>
                  </a:txBody>
                  <a:tcPr/>
                </a:tc>
                <a:extLst>
                  <a:ext uri="{0D108BD9-81ED-4DB2-BD59-A6C34878D82A}">
                    <a16:rowId xmlns:a16="http://schemas.microsoft.com/office/drawing/2014/main" val="2074378658"/>
                  </a:ext>
                </a:extLst>
              </a:tr>
            </a:tbl>
          </a:graphicData>
        </a:graphic>
      </p:graphicFrame>
    </p:spTree>
    <p:extLst>
      <p:ext uri="{BB962C8B-B14F-4D97-AF65-F5344CB8AC3E}">
        <p14:creationId xmlns:p14="http://schemas.microsoft.com/office/powerpoint/2010/main" val="2484070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CC357-3A4D-45D7-A22C-9AFCFD2581C5}"/>
              </a:ext>
            </a:extLst>
          </p:cNvPr>
          <p:cNvSpPr>
            <a:spLocks noGrp="1"/>
          </p:cNvSpPr>
          <p:nvPr>
            <p:ph type="title"/>
          </p:nvPr>
        </p:nvSpPr>
        <p:spPr/>
        <p:txBody>
          <a:bodyPr/>
          <a:lstStyle/>
          <a:p>
            <a:r>
              <a:rPr lang="en-US" altLang="en-US" sz="3200" dirty="0"/>
              <a:t>Using Nessus Essentials</a:t>
            </a:r>
            <a:endParaRPr lang="en-IN" sz="3200" dirty="0"/>
          </a:p>
        </p:txBody>
      </p:sp>
      <p:sp>
        <p:nvSpPr>
          <p:cNvPr id="5" name="Text Placeholder 4">
            <a:extLst>
              <a:ext uri="{FF2B5EF4-FFF2-40B4-BE49-F238E27FC236}">
                <a16:creationId xmlns:a16="http://schemas.microsoft.com/office/drawing/2014/main" id="{9EC820DF-2371-4918-B392-D9BBEB8E9AF2}"/>
              </a:ext>
            </a:extLst>
          </p:cNvPr>
          <p:cNvSpPr>
            <a:spLocks noGrp="1"/>
          </p:cNvSpPr>
          <p:nvPr>
            <p:ph type="body" sz="quarter" idx="17"/>
          </p:nvPr>
        </p:nvSpPr>
        <p:spPr>
          <a:xfrm>
            <a:off x="743576" y="1638300"/>
            <a:ext cx="10716070" cy="968395"/>
          </a:xfrm>
        </p:spPr>
        <p:txBody>
          <a:bodyPr/>
          <a:lstStyle/>
          <a:p>
            <a:r>
              <a:rPr lang="en-US" altLang="en-US" dirty="0"/>
              <a:t>If you have access to a Windows server that you have permission to scan, then use that as your target to see what vulnerabilities Nessus Essentials might discover</a:t>
            </a:r>
          </a:p>
        </p:txBody>
      </p:sp>
      <p:pic>
        <p:nvPicPr>
          <p:cNvPr id="6" name="Picture Placeholder 8" descr="Web browser open to Nessus Essentials My Scans page showing two scans.">
            <a:extLst>
              <a:ext uri="{FF2B5EF4-FFF2-40B4-BE49-F238E27FC236}">
                <a16:creationId xmlns:a16="http://schemas.microsoft.com/office/drawing/2014/main" id="{74DD559B-3690-4017-86B1-7195B2793A77}"/>
              </a:ext>
            </a:extLst>
          </p:cNvPr>
          <p:cNvPicPr>
            <a:picLocks noGrp="1" noChangeAspect="1"/>
          </p:cNvPicPr>
          <p:nvPr>
            <p:ph type="pic" sz="quarter" idx="10"/>
          </p:nvPr>
        </p:nvPicPr>
        <p:blipFill rotWithShape="1">
          <a:blip r:embed="rId2"/>
          <a:srcRect l="-464" t="51" r="-809" b="-2202"/>
          <a:stretch/>
        </p:blipFill>
        <p:spPr>
          <a:xfrm>
            <a:off x="885379" y="2606695"/>
            <a:ext cx="10574267" cy="2726079"/>
          </a:xfrm>
        </p:spPr>
      </p:pic>
    </p:spTree>
    <p:extLst>
      <p:ext uri="{BB962C8B-B14F-4D97-AF65-F5344CB8AC3E}">
        <p14:creationId xmlns:p14="http://schemas.microsoft.com/office/powerpoint/2010/main" val="2844031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32BFA4F-4D68-4F42-9F06-00923FBAA380}"/>
              </a:ext>
            </a:extLst>
          </p:cNvPr>
          <p:cNvSpPr>
            <a:spLocks noGrp="1"/>
          </p:cNvSpPr>
          <p:nvPr>
            <p:ph type="title"/>
          </p:nvPr>
        </p:nvSpPr>
        <p:spPr/>
        <p:txBody>
          <a:bodyPr/>
          <a:lstStyle/>
          <a:p>
            <a:r>
              <a:rPr lang="en-US" altLang="en-US" dirty="0"/>
              <a:t>Best Practices for Hardening Windows Systems</a:t>
            </a:r>
            <a:endParaRPr lang="en-IN" dirty="0"/>
          </a:p>
        </p:txBody>
      </p:sp>
      <p:sp>
        <p:nvSpPr>
          <p:cNvPr id="5" name="Text Placeholder 4">
            <a:extLst>
              <a:ext uri="{FF2B5EF4-FFF2-40B4-BE49-F238E27FC236}">
                <a16:creationId xmlns:a16="http://schemas.microsoft.com/office/drawing/2014/main" id="{5667BAC6-7489-4E91-BACD-7C67534D7FA1}"/>
              </a:ext>
            </a:extLst>
          </p:cNvPr>
          <p:cNvSpPr>
            <a:spLocks noGrp="1"/>
          </p:cNvSpPr>
          <p:nvPr>
            <p:ph type="body" sz="quarter" idx="17"/>
          </p:nvPr>
        </p:nvSpPr>
        <p:spPr/>
        <p:txBody>
          <a:bodyPr/>
          <a:lstStyle/>
          <a:p>
            <a:pPr>
              <a:defRPr/>
            </a:pPr>
            <a:r>
              <a:rPr lang="en-US" dirty="0"/>
              <a:t>Penetration tester finds and reports vulnerabilities as defined in their contract</a:t>
            </a:r>
          </a:p>
          <a:p>
            <a:pPr>
              <a:defRPr/>
            </a:pPr>
            <a:r>
              <a:rPr lang="en-US" dirty="0"/>
              <a:t>Security tester:</a:t>
            </a:r>
          </a:p>
          <a:p>
            <a:pPr lvl="1">
              <a:defRPr/>
            </a:pPr>
            <a:r>
              <a:rPr lang="en-US" dirty="0"/>
              <a:t>Finds vulnerabilities</a:t>
            </a:r>
          </a:p>
          <a:p>
            <a:pPr lvl="1">
              <a:defRPr/>
            </a:pPr>
            <a:r>
              <a:rPr lang="en-US" dirty="0"/>
              <a:t>Gives recommendations for correcting vulnerabilities</a:t>
            </a:r>
          </a:p>
        </p:txBody>
      </p:sp>
    </p:spTree>
    <p:extLst>
      <p:ext uri="{BB962C8B-B14F-4D97-AF65-F5344CB8AC3E}">
        <p14:creationId xmlns:p14="http://schemas.microsoft.com/office/powerpoint/2010/main" val="188439837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EE08C8A-E660-4095-848A-923E94773F66}"/>
              </a:ext>
            </a:extLst>
          </p:cNvPr>
          <p:cNvSpPr>
            <a:spLocks noGrp="1"/>
          </p:cNvSpPr>
          <p:nvPr>
            <p:ph type="title"/>
          </p:nvPr>
        </p:nvSpPr>
        <p:spPr/>
        <p:txBody>
          <a:bodyPr/>
          <a:lstStyle/>
          <a:p>
            <a:r>
              <a:rPr lang="en-US" altLang="en-US" dirty="0"/>
              <a:t>Patching Systems (1 of 2)</a:t>
            </a:r>
            <a:endParaRPr lang="en-IN" dirty="0"/>
          </a:p>
        </p:txBody>
      </p:sp>
      <p:sp>
        <p:nvSpPr>
          <p:cNvPr id="7" name="Text Placeholder 6">
            <a:extLst>
              <a:ext uri="{FF2B5EF4-FFF2-40B4-BE49-F238E27FC236}">
                <a16:creationId xmlns:a16="http://schemas.microsoft.com/office/drawing/2014/main" id="{FAC4B452-9ED5-43ED-BDC7-4D8D8E199FD2}"/>
              </a:ext>
            </a:extLst>
          </p:cNvPr>
          <p:cNvSpPr>
            <a:spLocks noGrp="1"/>
          </p:cNvSpPr>
          <p:nvPr>
            <p:ph type="body" sz="quarter" idx="17"/>
          </p:nvPr>
        </p:nvSpPr>
        <p:spPr/>
        <p:txBody>
          <a:bodyPr>
            <a:normAutofit/>
          </a:bodyPr>
          <a:lstStyle/>
          <a:p>
            <a:r>
              <a:rPr lang="en-US" altLang="en-US" dirty="0"/>
              <a:t>Best way to keep systems secure</a:t>
            </a:r>
          </a:p>
          <a:p>
            <a:pPr lvl="1"/>
            <a:r>
              <a:rPr lang="en-US" altLang="en-US" dirty="0"/>
              <a:t>Keep them up to date</a:t>
            </a:r>
          </a:p>
          <a:p>
            <a:pPr lvl="2"/>
            <a:r>
              <a:rPr lang="en-US" altLang="en-US" dirty="0"/>
              <a:t>Attackers take advantage of known vulnerabilities that has a patch available</a:t>
            </a:r>
          </a:p>
          <a:p>
            <a:pPr lvl="1"/>
            <a:r>
              <a:rPr lang="en-US" altLang="en-US" dirty="0"/>
              <a:t>Options for few computers (10 or fewer)</a:t>
            </a:r>
          </a:p>
          <a:p>
            <a:pPr lvl="2"/>
            <a:r>
              <a:rPr lang="en-US" altLang="en-US" dirty="0"/>
              <a:t>Accessing Windows Update manually</a:t>
            </a:r>
          </a:p>
          <a:p>
            <a:pPr lvl="3"/>
            <a:r>
              <a:rPr lang="en-US" altLang="en-US" dirty="0"/>
              <a:t>Time-consuming</a:t>
            </a:r>
          </a:p>
          <a:p>
            <a:pPr lvl="2"/>
            <a:r>
              <a:rPr lang="en-US" altLang="en-US" dirty="0"/>
              <a:t>Configure Automatic Updates on each machine depending on the Windows version</a:t>
            </a:r>
          </a:p>
          <a:p>
            <a:pPr lvl="1"/>
            <a:r>
              <a:rPr lang="en-US" altLang="en-US" dirty="0"/>
              <a:t>Options for large networks</a:t>
            </a:r>
          </a:p>
          <a:p>
            <a:pPr lvl="2"/>
            <a:r>
              <a:rPr lang="en-US" altLang="en-US" b="1" dirty="0"/>
              <a:t>Systems Management Server (SMS)</a:t>
            </a:r>
          </a:p>
          <a:p>
            <a:pPr lvl="3"/>
            <a:r>
              <a:rPr lang="en-US" altLang="en-US" dirty="0"/>
              <a:t>From 1994 to 2005, SMS was the standard for managing Windows security patches</a:t>
            </a:r>
          </a:p>
          <a:p>
            <a:pPr lvl="3"/>
            <a:r>
              <a:rPr lang="en-US" altLang="en-US" dirty="0"/>
              <a:t>Assessed machines in a defined domain and could be configured to manage patch deployment</a:t>
            </a:r>
          </a:p>
        </p:txBody>
      </p:sp>
    </p:spTree>
    <p:extLst>
      <p:ext uri="{BB962C8B-B14F-4D97-AF65-F5344CB8AC3E}">
        <p14:creationId xmlns:p14="http://schemas.microsoft.com/office/powerpoint/2010/main" val="385319520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BEE9D-DA14-4157-A768-18F9EBB73FFE}"/>
              </a:ext>
            </a:extLst>
          </p:cNvPr>
          <p:cNvSpPr>
            <a:spLocks noGrp="1"/>
          </p:cNvSpPr>
          <p:nvPr>
            <p:ph type="title"/>
          </p:nvPr>
        </p:nvSpPr>
        <p:spPr/>
        <p:txBody>
          <a:bodyPr/>
          <a:lstStyle/>
          <a:p>
            <a:r>
              <a:rPr lang="en-US" altLang="en-US" dirty="0"/>
              <a:t>Patching Systems (2 of 2)</a:t>
            </a:r>
            <a:endParaRPr lang="en-IN" dirty="0"/>
          </a:p>
        </p:txBody>
      </p:sp>
      <p:sp>
        <p:nvSpPr>
          <p:cNvPr id="3" name="Text Placeholder 2">
            <a:extLst>
              <a:ext uri="{FF2B5EF4-FFF2-40B4-BE49-F238E27FC236}">
                <a16:creationId xmlns:a16="http://schemas.microsoft.com/office/drawing/2014/main" id="{97DCB754-4805-49C9-B9C4-E080B3D9F298}"/>
              </a:ext>
            </a:extLst>
          </p:cNvPr>
          <p:cNvSpPr>
            <a:spLocks noGrp="1"/>
          </p:cNvSpPr>
          <p:nvPr>
            <p:ph type="body" sz="quarter" idx="17"/>
          </p:nvPr>
        </p:nvSpPr>
        <p:spPr/>
        <p:txBody>
          <a:bodyPr/>
          <a:lstStyle/>
          <a:p>
            <a:pPr lvl="2"/>
            <a:r>
              <a:rPr lang="en-US" altLang="en-US" b="1" dirty="0"/>
              <a:t>Windows Software Update Service (WSUS)</a:t>
            </a:r>
          </a:p>
          <a:p>
            <a:pPr lvl="3"/>
            <a:r>
              <a:rPr lang="en-US" altLang="en-US" dirty="0"/>
              <a:t>Downloads patches and publishes them internally to servers and desktop systems</a:t>
            </a:r>
          </a:p>
          <a:p>
            <a:pPr lvl="3"/>
            <a:r>
              <a:rPr lang="en-US" altLang="en-US" dirty="0"/>
              <a:t>The administrator has control over which updates are deployed</a:t>
            </a:r>
          </a:p>
          <a:p>
            <a:pPr lvl="2"/>
            <a:r>
              <a:rPr lang="en-US" altLang="en-US" dirty="0"/>
              <a:t>Windows </a:t>
            </a:r>
            <a:r>
              <a:rPr lang="en-US" altLang="en-US" b="1" dirty="0"/>
              <a:t>System Center Configuration Manager (SCCM)</a:t>
            </a:r>
          </a:p>
          <a:p>
            <a:pPr lvl="3"/>
            <a:r>
              <a:rPr lang="en-US" dirty="0"/>
              <a:t>Includes a suite of tools to help administrators deploy and manage servers alongside updated patch-management functionality</a:t>
            </a:r>
          </a:p>
          <a:p>
            <a:pPr lvl="2"/>
            <a:r>
              <a:rPr lang="en-US" dirty="0"/>
              <a:t>Third-party patch-management solutions </a:t>
            </a:r>
          </a:p>
          <a:p>
            <a:pPr lvl="3"/>
            <a:r>
              <a:rPr lang="en-US" dirty="0"/>
              <a:t>BigFix, Tanium, and BladeLogic</a:t>
            </a:r>
            <a:endParaRPr lang="en-IN" dirty="0"/>
          </a:p>
        </p:txBody>
      </p:sp>
    </p:spTree>
    <p:extLst>
      <p:ext uri="{BB962C8B-B14F-4D97-AF65-F5344CB8AC3E}">
        <p14:creationId xmlns:p14="http://schemas.microsoft.com/office/powerpoint/2010/main" val="33194466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82610-20E4-4E97-99F2-A745FFF5EE77}"/>
              </a:ext>
            </a:extLst>
          </p:cNvPr>
          <p:cNvSpPr>
            <a:spLocks noGrp="1"/>
          </p:cNvSpPr>
          <p:nvPr>
            <p:ph type="title"/>
          </p:nvPr>
        </p:nvSpPr>
        <p:spPr/>
        <p:txBody>
          <a:bodyPr/>
          <a:lstStyle/>
          <a:p>
            <a:r>
              <a:rPr lang="en-US" dirty="0"/>
              <a:t>Windows Server Vulnerabilities Found at CVE</a:t>
            </a:r>
            <a:endParaRPr lang="en-IN" dirty="0"/>
          </a:p>
        </p:txBody>
      </p:sp>
      <p:graphicFrame>
        <p:nvGraphicFramePr>
          <p:cNvPr id="4" name="Table 4">
            <a:extLst>
              <a:ext uri="{FF2B5EF4-FFF2-40B4-BE49-F238E27FC236}">
                <a16:creationId xmlns:a16="http://schemas.microsoft.com/office/drawing/2014/main" id="{6CDE175C-407D-44E9-A0F4-B369749754DD}"/>
              </a:ext>
            </a:extLst>
          </p:cNvPr>
          <p:cNvGraphicFramePr>
            <a:graphicFrameLocks noGrp="1"/>
          </p:cNvGraphicFramePr>
          <p:nvPr>
            <p:ph type="tbl" sz="quarter" idx="10"/>
            <p:extLst>
              <p:ext uri="{D42A27DB-BD31-4B8C-83A1-F6EECF244321}">
                <p14:modId xmlns:p14="http://schemas.microsoft.com/office/powerpoint/2010/main" val="2379097794"/>
              </p:ext>
            </p:extLst>
          </p:nvPr>
        </p:nvGraphicFramePr>
        <p:xfrm>
          <a:off x="1039032" y="1037230"/>
          <a:ext cx="10113936" cy="5098121"/>
        </p:xfrm>
        <a:graphic>
          <a:graphicData uri="http://schemas.openxmlformats.org/drawingml/2006/table">
            <a:tbl>
              <a:tblPr firstRow="1" bandRow="1">
                <a:tableStyleId>{5C22544A-7EE6-4342-B048-85BDC9FD1C3A}</a:tableStyleId>
              </a:tblPr>
              <a:tblGrid>
                <a:gridCol w="2597655">
                  <a:extLst>
                    <a:ext uri="{9D8B030D-6E8A-4147-A177-3AD203B41FA5}">
                      <a16:colId xmlns:a16="http://schemas.microsoft.com/office/drawing/2014/main" val="1213082779"/>
                    </a:ext>
                  </a:extLst>
                </a:gridCol>
                <a:gridCol w="7516281">
                  <a:extLst>
                    <a:ext uri="{9D8B030D-6E8A-4147-A177-3AD203B41FA5}">
                      <a16:colId xmlns:a16="http://schemas.microsoft.com/office/drawing/2014/main" val="1486203198"/>
                    </a:ext>
                  </a:extLst>
                </a:gridCol>
              </a:tblGrid>
              <a:tr h="353154">
                <a:tc>
                  <a:txBody>
                    <a:bodyPr/>
                    <a:lstStyle/>
                    <a:p>
                      <a:r>
                        <a:rPr lang="en-IN" sz="1800" b="0" i="0" u="none" strike="noStrike" kern="1200" baseline="0" dirty="0">
                          <a:solidFill>
                            <a:schemeClr val="lt1"/>
                          </a:solidFill>
                          <a:latin typeface="+mn-lt"/>
                          <a:ea typeface="+mn-ea"/>
                          <a:cs typeface="+mn-cs"/>
                        </a:rPr>
                        <a:t>CVE ID</a:t>
                      </a:r>
                      <a:endParaRPr lang="en-IN" dirty="0"/>
                    </a:p>
                  </a:txBody>
                  <a:tcPr/>
                </a:tc>
                <a:tc>
                  <a:txBody>
                    <a:bodyPr/>
                    <a:lstStyle/>
                    <a:p>
                      <a:r>
                        <a:rPr lang="en-IN" sz="1800" b="0" i="0" u="none" strike="noStrike" kern="1200" baseline="0" dirty="0">
                          <a:solidFill>
                            <a:schemeClr val="lt1"/>
                          </a:solidFill>
                          <a:latin typeface="+mn-lt"/>
                          <a:ea typeface="+mn-ea"/>
                          <a:cs typeface="+mn-cs"/>
                        </a:rPr>
                        <a:t>Description</a:t>
                      </a:r>
                      <a:endParaRPr lang="en-IN" dirty="0"/>
                    </a:p>
                  </a:txBody>
                  <a:tcPr/>
                </a:tc>
                <a:extLst>
                  <a:ext uri="{0D108BD9-81ED-4DB2-BD59-A6C34878D82A}">
                    <a16:rowId xmlns:a16="http://schemas.microsoft.com/office/drawing/2014/main" val="3038074772"/>
                  </a:ext>
                </a:extLst>
              </a:tr>
              <a:tr h="1585438">
                <a:tc>
                  <a:txBody>
                    <a:bodyPr/>
                    <a:lstStyle/>
                    <a:p>
                      <a:r>
                        <a:rPr lang="en-IN" sz="1800" b="0" i="0" u="none" strike="noStrike" kern="1200" baseline="0" dirty="0">
                          <a:solidFill>
                            <a:schemeClr val="dk1"/>
                          </a:solidFill>
                          <a:latin typeface="+mn-lt"/>
                          <a:ea typeface="+mn-ea"/>
                          <a:cs typeface="+mn-cs"/>
                        </a:rPr>
                        <a:t>CVE-2021-34527</a:t>
                      </a:r>
                      <a:endParaRPr lang="en-IN" dirty="0"/>
                    </a:p>
                  </a:txBody>
                  <a:tcPr/>
                </a:tc>
                <a:tc>
                  <a:txBody>
                    <a:bodyPr/>
                    <a:lstStyle/>
                    <a:p>
                      <a:r>
                        <a:rPr lang="en-US" sz="1800" b="0" i="0" u="none" strike="noStrike" kern="1200" baseline="0" dirty="0">
                          <a:solidFill>
                            <a:schemeClr val="dk1"/>
                          </a:solidFill>
                          <a:latin typeface="+mn-lt"/>
                          <a:ea typeface="+mn-ea"/>
                          <a:cs typeface="+mn-cs"/>
                        </a:rPr>
                        <a:t>Windows 10, Server 2019, Server 2016, Server 2012, Server 2008, Windows 8.1, and Windows 7 have a flaw in the Printer Spooler subsystem that can allow attackers to remotely execute code. This flaw is so severe that Microsoft issued fixes for operating systems that are no longer officially supported (such as Windows 7).</a:t>
                      </a:r>
                      <a:endParaRPr lang="en-IN" dirty="0"/>
                    </a:p>
                  </a:txBody>
                  <a:tcPr/>
                </a:tc>
                <a:extLst>
                  <a:ext uri="{0D108BD9-81ED-4DB2-BD59-A6C34878D82A}">
                    <a16:rowId xmlns:a16="http://schemas.microsoft.com/office/drawing/2014/main" val="4115596052"/>
                  </a:ext>
                </a:extLst>
              </a:tr>
              <a:tr h="882884">
                <a:tc>
                  <a:txBody>
                    <a:bodyPr/>
                    <a:lstStyle/>
                    <a:p>
                      <a:r>
                        <a:rPr lang="en-IN" sz="1800" b="0" i="0" u="none" strike="noStrike" kern="1200" baseline="0" dirty="0">
                          <a:solidFill>
                            <a:schemeClr val="dk1"/>
                          </a:solidFill>
                          <a:latin typeface="+mn-lt"/>
                          <a:ea typeface="+mn-ea"/>
                          <a:cs typeface="+mn-cs"/>
                        </a:rPr>
                        <a:t>CVE-2021-33740</a:t>
                      </a:r>
                      <a:endParaRPr lang="en-IN" dirty="0"/>
                    </a:p>
                  </a:txBody>
                  <a:tcPr/>
                </a:tc>
                <a:tc>
                  <a:txBody>
                    <a:bodyPr/>
                    <a:lstStyle/>
                    <a:p>
                      <a:r>
                        <a:rPr lang="en-US" sz="1800" b="0" i="0" u="none" strike="noStrike" kern="1200" baseline="0" dirty="0">
                          <a:solidFill>
                            <a:schemeClr val="dk1"/>
                          </a:solidFill>
                          <a:latin typeface="+mn-lt"/>
                          <a:ea typeface="+mn-ea"/>
                          <a:cs typeface="+mn-cs"/>
                        </a:rPr>
                        <a:t>Windows 10, Server 2019, and Server 2016 have a flaw in the Windows Media subsystem that could allow an attacker to remotely execute code on the vulnerable system.</a:t>
                      </a:r>
                      <a:endParaRPr lang="en-IN" dirty="0"/>
                    </a:p>
                  </a:txBody>
                  <a:tcPr/>
                </a:tc>
                <a:extLst>
                  <a:ext uri="{0D108BD9-81ED-4DB2-BD59-A6C34878D82A}">
                    <a16:rowId xmlns:a16="http://schemas.microsoft.com/office/drawing/2014/main" val="4144693036"/>
                  </a:ext>
                </a:extLst>
              </a:tr>
              <a:tr h="1147750">
                <a:tc>
                  <a:txBody>
                    <a:bodyPr/>
                    <a:lstStyle/>
                    <a:p>
                      <a:r>
                        <a:rPr lang="en-IN" sz="1800" b="0" i="0" u="none" strike="noStrike" kern="1200" baseline="0" dirty="0">
                          <a:solidFill>
                            <a:schemeClr val="dk1"/>
                          </a:solidFill>
                          <a:latin typeface="+mn-lt"/>
                          <a:ea typeface="+mn-ea"/>
                          <a:cs typeface="+mn-cs"/>
                        </a:rPr>
                        <a:t>CVE-2021-33773</a:t>
                      </a:r>
                      <a:endParaRPr lang="en-IN" dirty="0"/>
                    </a:p>
                  </a:txBody>
                  <a:tcPr/>
                </a:tc>
                <a:tc>
                  <a:txBody>
                    <a:bodyPr/>
                    <a:lstStyle/>
                    <a:p>
                      <a:r>
                        <a:rPr lang="en-US" sz="1800" b="0" i="0" u="none" strike="noStrike" kern="1200" baseline="0" dirty="0">
                          <a:solidFill>
                            <a:schemeClr val="dk1"/>
                          </a:solidFill>
                          <a:latin typeface="+mn-lt"/>
                          <a:ea typeface="+mn-ea"/>
                          <a:cs typeface="+mn-cs"/>
                        </a:rPr>
                        <a:t>Windows 10, Server 2019, Server 2016, Server 2012, and Windows 8.1 have a flaw by which users with remote access connections could elevate their permissions to give them </a:t>
                      </a:r>
                      <a:r>
                        <a:rPr lang="en-IN" sz="1800" b="0" i="0" u="none" strike="noStrike" kern="1200" baseline="0" dirty="0">
                          <a:solidFill>
                            <a:schemeClr val="dk1"/>
                          </a:solidFill>
                          <a:latin typeface="+mn-lt"/>
                          <a:ea typeface="+mn-ea"/>
                          <a:cs typeface="+mn-cs"/>
                        </a:rPr>
                        <a:t>administrative access.</a:t>
                      </a:r>
                      <a:endParaRPr lang="en-IN" dirty="0"/>
                    </a:p>
                  </a:txBody>
                  <a:tcPr/>
                </a:tc>
                <a:extLst>
                  <a:ext uri="{0D108BD9-81ED-4DB2-BD59-A6C34878D82A}">
                    <a16:rowId xmlns:a16="http://schemas.microsoft.com/office/drawing/2014/main" val="3528616887"/>
                  </a:ext>
                </a:extLst>
              </a:tr>
              <a:tr h="1084773">
                <a:tc>
                  <a:txBody>
                    <a:bodyPr/>
                    <a:lstStyle/>
                    <a:p>
                      <a:r>
                        <a:rPr lang="en-IN" sz="1800" b="0" i="0" u="none" strike="noStrike" kern="1200" baseline="0" dirty="0">
                          <a:solidFill>
                            <a:schemeClr val="dk1"/>
                          </a:solidFill>
                          <a:latin typeface="+mn-lt"/>
                          <a:ea typeface="+mn-ea"/>
                          <a:cs typeface="+mn-cs"/>
                        </a:rPr>
                        <a:t>CVE-2021-33756</a:t>
                      </a:r>
                      <a:endParaRPr lang="en-IN" dirty="0"/>
                    </a:p>
                  </a:txBody>
                  <a:tcPr/>
                </a:tc>
                <a:tc>
                  <a:txBody>
                    <a:bodyPr/>
                    <a:lstStyle/>
                    <a:p>
                      <a:r>
                        <a:rPr lang="en-US" sz="1800" b="0" i="0" u="none" strike="noStrike" kern="1200" baseline="0" dirty="0">
                          <a:solidFill>
                            <a:schemeClr val="dk1"/>
                          </a:solidFill>
                          <a:latin typeface="+mn-lt"/>
                          <a:ea typeface="+mn-ea"/>
                          <a:cs typeface="+mn-cs"/>
                        </a:rPr>
                        <a:t>Windows 10, Server 2019, Server 2016, Server 2012, Server 2008, Windows 8.1, and Windows 7 have a flaw whereby the Windows DNS Snap-in can be exploited to allow </a:t>
                      </a:r>
                      <a:r>
                        <a:rPr lang="en-IN" sz="1800" b="0" i="0" u="none" strike="noStrike" kern="1200" baseline="0" dirty="0">
                          <a:solidFill>
                            <a:schemeClr val="dk1"/>
                          </a:solidFill>
                          <a:latin typeface="+mn-lt"/>
                          <a:ea typeface="+mn-ea"/>
                          <a:cs typeface="+mn-cs"/>
                        </a:rPr>
                        <a:t>Remote Code Execution.</a:t>
                      </a:r>
                      <a:endParaRPr lang="en-IN" dirty="0"/>
                    </a:p>
                  </a:txBody>
                  <a:tcPr/>
                </a:tc>
                <a:extLst>
                  <a:ext uri="{0D108BD9-81ED-4DB2-BD59-A6C34878D82A}">
                    <a16:rowId xmlns:a16="http://schemas.microsoft.com/office/drawing/2014/main" val="78697697"/>
                  </a:ext>
                </a:extLst>
              </a:tr>
            </a:tbl>
          </a:graphicData>
        </a:graphic>
      </p:graphicFrame>
    </p:spTree>
    <p:extLst>
      <p:ext uri="{BB962C8B-B14F-4D97-AF65-F5344CB8AC3E}">
        <p14:creationId xmlns:p14="http://schemas.microsoft.com/office/powerpoint/2010/main" val="384497175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36AD3-1722-4BAA-8771-3D98DA2E3E93}"/>
              </a:ext>
            </a:extLst>
          </p:cNvPr>
          <p:cNvSpPr>
            <a:spLocks noGrp="1"/>
          </p:cNvSpPr>
          <p:nvPr>
            <p:ph type="title"/>
          </p:nvPr>
        </p:nvSpPr>
        <p:spPr/>
        <p:txBody>
          <a:bodyPr/>
          <a:lstStyle/>
          <a:p>
            <a:r>
              <a:rPr lang="en-US" altLang="en-US" dirty="0"/>
              <a:t>Antivirus Solutions</a:t>
            </a:r>
            <a:endParaRPr lang="en-IN" dirty="0"/>
          </a:p>
        </p:txBody>
      </p:sp>
      <p:sp>
        <p:nvSpPr>
          <p:cNvPr id="3" name="Text Placeholder 2">
            <a:extLst>
              <a:ext uri="{FF2B5EF4-FFF2-40B4-BE49-F238E27FC236}">
                <a16:creationId xmlns:a16="http://schemas.microsoft.com/office/drawing/2014/main" id="{1E88A0CB-F4BE-46D5-AD53-3A3DBF27E724}"/>
              </a:ext>
            </a:extLst>
          </p:cNvPr>
          <p:cNvSpPr>
            <a:spLocks noGrp="1"/>
          </p:cNvSpPr>
          <p:nvPr>
            <p:ph type="body" sz="quarter" idx="17"/>
          </p:nvPr>
        </p:nvSpPr>
        <p:spPr/>
        <p:txBody>
          <a:bodyPr>
            <a:noAutofit/>
          </a:bodyPr>
          <a:lstStyle/>
          <a:p>
            <a:r>
              <a:rPr lang="en-US" altLang="en-US" dirty="0"/>
              <a:t>Antivirus solution is essential for:</a:t>
            </a:r>
          </a:p>
          <a:p>
            <a:pPr lvl="1"/>
            <a:r>
              <a:rPr lang="en-US" altLang="en-US" dirty="0"/>
              <a:t>Small networks</a:t>
            </a:r>
          </a:p>
          <a:p>
            <a:pPr lvl="2"/>
            <a:r>
              <a:rPr lang="en-US" altLang="en-US" dirty="0"/>
              <a:t>Desktop antivirus tools with automatic updates might be enough</a:t>
            </a:r>
          </a:p>
          <a:p>
            <a:pPr lvl="1"/>
            <a:r>
              <a:rPr lang="en-US" altLang="en-US" dirty="0"/>
              <a:t>Large networks </a:t>
            </a:r>
          </a:p>
          <a:p>
            <a:pPr lvl="2"/>
            <a:r>
              <a:rPr lang="en-US" altLang="en-US" dirty="0"/>
              <a:t>Require corporate-level solution</a:t>
            </a:r>
          </a:p>
          <a:p>
            <a:r>
              <a:rPr lang="en-US" altLang="en-US" dirty="0"/>
              <a:t>Antivirus tools</a:t>
            </a:r>
          </a:p>
          <a:p>
            <a:pPr lvl="1"/>
            <a:r>
              <a:rPr lang="en-US" altLang="en-US" dirty="0"/>
              <a:t>Must be planned, installed, and configured correctly to ensure the best protection</a:t>
            </a:r>
          </a:p>
          <a:p>
            <a:pPr lvl="1"/>
            <a:r>
              <a:rPr lang="en-US" altLang="en-US" dirty="0"/>
              <a:t>Almost useless if not updated regularly</a:t>
            </a:r>
          </a:p>
        </p:txBody>
      </p:sp>
    </p:spTree>
    <p:extLst>
      <p:ext uri="{BB962C8B-B14F-4D97-AF65-F5344CB8AC3E}">
        <p14:creationId xmlns:p14="http://schemas.microsoft.com/office/powerpoint/2010/main" val="34882991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40D65-D959-4D11-85BA-B49F90FA7A30}"/>
              </a:ext>
            </a:extLst>
          </p:cNvPr>
          <p:cNvSpPr>
            <a:spLocks noGrp="1"/>
          </p:cNvSpPr>
          <p:nvPr>
            <p:ph type="title"/>
          </p:nvPr>
        </p:nvSpPr>
        <p:spPr/>
        <p:txBody>
          <a:bodyPr/>
          <a:lstStyle/>
          <a:p>
            <a:r>
              <a:rPr lang="en-US" altLang="en-US" dirty="0"/>
              <a:t>Enable Logging and Review Logs Regularly</a:t>
            </a:r>
            <a:endParaRPr lang="en-IN" dirty="0"/>
          </a:p>
        </p:txBody>
      </p:sp>
      <p:sp>
        <p:nvSpPr>
          <p:cNvPr id="3" name="Text Placeholder 2">
            <a:extLst>
              <a:ext uri="{FF2B5EF4-FFF2-40B4-BE49-F238E27FC236}">
                <a16:creationId xmlns:a16="http://schemas.microsoft.com/office/drawing/2014/main" id="{00EB979B-A2D4-464E-9B7B-9304EBE012DC}"/>
              </a:ext>
            </a:extLst>
          </p:cNvPr>
          <p:cNvSpPr>
            <a:spLocks noGrp="1"/>
          </p:cNvSpPr>
          <p:nvPr>
            <p:ph type="body" sz="quarter" idx="17"/>
          </p:nvPr>
        </p:nvSpPr>
        <p:spPr/>
        <p:txBody>
          <a:bodyPr/>
          <a:lstStyle/>
          <a:p>
            <a:r>
              <a:rPr lang="en-US" altLang="en-US" dirty="0"/>
              <a:t>Logging is a crucial function for monitoring system security</a:t>
            </a:r>
          </a:p>
          <a:p>
            <a:pPr lvl="1"/>
            <a:r>
              <a:rPr lang="en-US" altLang="en-US" dirty="0"/>
              <a:t>Carefully record only useful statistics</a:t>
            </a:r>
          </a:p>
          <a:p>
            <a:r>
              <a:rPr lang="en-US" altLang="en-US" dirty="0"/>
              <a:t>Review logs regularly for signs of intrusion or other problems</a:t>
            </a:r>
          </a:p>
          <a:p>
            <a:pPr lvl="1"/>
            <a:r>
              <a:rPr lang="en-US" altLang="en-US" dirty="0"/>
              <a:t>Use log-monitoring tool</a:t>
            </a:r>
          </a:p>
          <a:p>
            <a:r>
              <a:rPr lang="en-US" altLang="en-US" dirty="0"/>
              <a:t>Build prevention and detection by considering what attackers might do if they compromised your network</a:t>
            </a:r>
          </a:p>
          <a:p>
            <a:pPr algn="l"/>
            <a:r>
              <a:rPr lang="en-IN" dirty="0"/>
              <a:t>Commands like </a:t>
            </a:r>
            <a:r>
              <a:rPr lang="en-IN" b="0" i="0" u="none" strike="noStrike" baseline="0" dirty="0">
                <a:latin typeface="CourierStd"/>
              </a:rPr>
              <a:t>ipconfig /all</a:t>
            </a:r>
            <a:r>
              <a:rPr lang="en-IN" dirty="0"/>
              <a:t>,</a:t>
            </a:r>
            <a:r>
              <a:rPr lang="en-IN" b="0" i="0" u="none" strike="noStrike" baseline="0" dirty="0">
                <a:latin typeface="CheltenhamStd-Book"/>
              </a:rPr>
              <a:t> </a:t>
            </a:r>
            <a:r>
              <a:rPr lang="en-US" b="0" i="0" u="none" strike="noStrike" baseline="0" dirty="0">
                <a:latin typeface="CourierStd"/>
              </a:rPr>
              <a:t>netstat -r</a:t>
            </a:r>
            <a:r>
              <a:rPr lang="en-US" dirty="0"/>
              <a:t>,</a:t>
            </a:r>
            <a:r>
              <a:rPr lang="en-US" b="0" i="0" u="none" strike="noStrike" baseline="0" dirty="0">
                <a:latin typeface="CheltenhamStd-Book"/>
              </a:rPr>
              <a:t> </a:t>
            </a:r>
            <a:r>
              <a:rPr lang="en-US" b="0" i="0" u="none" strike="noStrike" baseline="0" dirty="0">
                <a:latin typeface="CourierStd"/>
              </a:rPr>
              <a:t>net view</a:t>
            </a:r>
            <a:r>
              <a:rPr lang="en-US" dirty="0"/>
              <a:t>,</a:t>
            </a:r>
            <a:r>
              <a:rPr lang="en-US" sz="1800" b="0" i="0" u="none" strike="noStrike" baseline="0" dirty="0">
                <a:latin typeface="CheltenhamStd-Book"/>
              </a:rPr>
              <a:t> </a:t>
            </a:r>
            <a:r>
              <a:rPr lang="en-US" dirty="0"/>
              <a:t>and</a:t>
            </a:r>
            <a:r>
              <a:rPr lang="en-US" sz="1800" b="0" i="0" u="none" strike="noStrike" baseline="0" dirty="0">
                <a:latin typeface="CheltenhamStd-Book"/>
              </a:rPr>
              <a:t> </a:t>
            </a:r>
            <a:r>
              <a:rPr lang="en-US" b="0" i="0" u="none" strike="noStrike" baseline="0" dirty="0">
                <a:latin typeface="CourierStd"/>
              </a:rPr>
              <a:t>gpresult</a:t>
            </a:r>
            <a:r>
              <a:rPr lang="en-US" sz="1800" b="0" i="0" u="none" strike="noStrike" baseline="0" dirty="0">
                <a:latin typeface="CheltenhamStd-Book"/>
              </a:rPr>
              <a:t>, </a:t>
            </a:r>
            <a:r>
              <a:rPr lang="en-US" dirty="0"/>
              <a:t>especially when grouped together, could be seen as suspicious</a:t>
            </a:r>
            <a:endParaRPr lang="en-US" altLang="en-US" dirty="0"/>
          </a:p>
        </p:txBody>
      </p:sp>
    </p:spTree>
    <p:extLst>
      <p:ext uri="{BB962C8B-B14F-4D97-AF65-F5344CB8AC3E}">
        <p14:creationId xmlns:p14="http://schemas.microsoft.com/office/powerpoint/2010/main" val="495338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9A85817-CB19-4D96-8512-819D810E87E1}"/>
              </a:ext>
            </a:extLst>
          </p:cNvPr>
          <p:cNvSpPr>
            <a:spLocks noGrp="1"/>
          </p:cNvSpPr>
          <p:nvPr>
            <p:ph type="title"/>
          </p:nvPr>
        </p:nvSpPr>
        <p:spPr/>
        <p:txBody>
          <a:bodyPr/>
          <a:lstStyle/>
          <a:p>
            <a:r>
              <a:rPr lang="en-US" altLang="en-US" dirty="0"/>
              <a:t>Disable Unused Services and Filtering Ports</a:t>
            </a:r>
            <a:endParaRPr lang="en-IN" dirty="0"/>
          </a:p>
        </p:txBody>
      </p:sp>
      <p:sp>
        <p:nvSpPr>
          <p:cNvPr id="5" name="Text Placeholder 4">
            <a:extLst>
              <a:ext uri="{FF2B5EF4-FFF2-40B4-BE49-F238E27FC236}">
                <a16:creationId xmlns:a16="http://schemas.microsoft.com/office/drawing/2014/main" id="{33C049DD-CCF1-4B46-B60C-466EE0FB3522}"/>
              </a:ext>
            </a:extLst>
          </p:cNvPr>
          <p:cNvSpPr>
            <a:spLocks noGrp="1"/>
          </p:cNvSpPr>
          <p:nvPr>
            <p:ph type="body" sz="quarter" idx="17"/>
          </p:nvPr>
        </p:nvSpPr>
        <p:spPr/>
        <p:txBody>
          <a:bodyPr/>
          <a:lstStyle/>
          <a:p>
            <a:r>
              <a:rPr lang="en-US" altLang="en-US" dirty="0"/>
              <a:t>Disable unneeded services</a:t>
            </a:r>
          </a:p>
          <a:p>
            <a:r>
              <a:rPr lang="en-US" altLang="en-US" dirty="0"/>
              <a:t>Delete unnecessary applications or scripts</a:t>
            </a:r>
          </a:p>
          <a:p>
            <a:pPr lvl="1"/>
            <a:r>
              <a:rPr lang="en-US" altLang="en-US" dirty="0"/>
              <a:t>Unused applications are invitations for attacks</a:t>
            </a:r>
          </a:p>
          <a:p>
            <a:r>
              <a:rPr lang="en-US" altLang="en-US" dirty="0"/>
              <a:t>Reducing the </a:t>
            </a:r>
            <a:r>
              <a:rPr lang="en-US" altLang="en-US" b="1" dirty="0"/>
              <a:t>attack surface</a:t>
            </a:r>
          </a:p>
          <a:p>
            <a:pPr lvl="1"/>
            <a:r>
              <a:rPr lang="en-US" altLang="en-US" dirty="0"/>
              <a:t>Open only what needs to be open, and close everything else</a:t>
            </a:r>
          </a:p>
          <a:p>
            <a:r>
              <a:rPr lang="en-US" altLang="en-US" dirty="0"/>
              <a:t>Filter out unnecessary ports</a:t>
            </a:r>
          </a:p>
          <a:p>
            <a:pPr lvl="1"/>
            <a:r>
              <a:rPr lang="en-US" altLang="en-US" dirty="0"/>
              <a:t>Make sure perimeter routers filter out ports 137 to 139 and 445</a:t>
            </a:r>
          </a:p>
          <a:p>
            <a:pPr lvl="2"/>
            <a:r>
              <a:rPr lang="en-US" altLang="en-US" dirty="0"/>
              <a:t>Protects against external null session attacks</a:t>
            </a:r>
          </a:p>
        </p:txBody>
      </p:sp>
    </p:spTree>
    <p:extLst>
      <p:ext uri="{BB962C8B-B14F-4D97-AF65-F5344CB8AC3E}">
        <p14:creationId xmlns:p14="http://schemas.microsoft.com/office/powerpoint/2010/main" val="276467478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9A85817-CB19-4D96-8512-819D810E87E1}"/>
              </a:ext>
            </a:extLst>
          </p:cNvPr>
          <p:cNvSpPr>
            <a:spLocks noGrp="1"/>
          </p:cNvSpPr>
          <p:nvPr>
            <p:ph type="title"/>
          </p:nvPr>
        </p:nvSpPr>
        <p:spPr/>
        <p:txBody>
          <a:bodyPr/>
          <a:lstStyle/>
          <a:p>
            <a:r>
              <a:rPr lang="en-US" altLang="en-US" dirty="0"/>
              <a:t>Other Security Best Practices (1 of 2) </a:t>
            </a:r>
            <a:endParaRPr lang="en-IN" dirty="0"/>
          </a:p>
        </p:txBody>
      </p:sp>
      <p:sp>
        <p:nvSpPr>
          <p:cNvPr id="5" name="Text Placeholder 4">
            <a:extLst>
              <a:ext uri="{FF2B5EF4-FFF2-40B4-BE49-F238E27FC236}">
                <a16:creationId xmlns:a16="http://schemas.microsoft.com/office/drawing/2014/main" id="{33C049DD-CCF1-4B46-B60C-466EE0FB3522}"/>
              </a:ext>
            </a:extLst>
          </p:cNvPr>
          <p:cNvSpPr>
            <a:spLocks noGrp="1"/>
          </p:cNvSpPr>
          <p:nvPr>
            <p:ph type="body" sz="quarter" idx="17"/>
          </p:nvPr>
        </p:nvSpPr>
        <p:spPr/>
        <p:txBody>
          <a:bodyPr>
            <a:noAutofit/>
          </a:bodyPr>
          <a:lstStyle/>
          <a:p>
            <a:r>
              <a:rPr lang="en-US" altLang="en-US" dirty="0"/>
              <a:t>Other practices include the following:</a:t>
            </a:r>
          </a:p>
          <a:p>
            <a:pPr lvl="1"/>
            <a:r>
              <a:rPr lang="en-US" altLang="en-US" dirty="0"/>
              <a:t>Minimize the number of administrative users</a:t>
            </a:r>
          </a:p>
          <a:p>
            <a:pPr lvl="1"/>
            <a:r>
              <a:rPr lang="en-US" altLang="en-US" dirty="0"/>
              <a:t>Implement software preventing data from leaving</a:t>
            </a:r>
          </a:p>
          <a:p>
            <a:pPr lvl="1"/>
            <a:r>
              <a:rPr lang="en-US" altLang="en-US" dirty="0"/>
              <a:t>Use network segmentation</a:t>
            </a:r>
          </a:p>
          <a:p>
            <a:pPr lvl="1"/>
            <a:r>
              <a:rPr lang="en-US" altLang="en-US" dirty="0"/>
              <a:t>Restrict the number of applications allowed to execute on a computer connected to the network</a:t>
            </a:r>
          </a:p>
          <a:p>
            <a:pPr lvl="1"/>
            <a:r>
              <a:rPr lang="en-US" altLang="en-US" dirty="0"/>
              <a:t>Delete unused scripts and sample applications</a:t>
            </a:r>
          </a:p>
          <a:p>
            <a:pPr lvl="1"/>
            <a:r>
              <a:rPr lang="en-US" altLang="en-US" dirty="0"/>
              <a:t>Delete default hidden shares</a:t>
            </a:r>
          </a:p>
          <a:p>
            <a:pPr lvl="1"/>
            <a:r>
              <a:rPr lang="en-US" altLang="en-US" dirty="0"/>
              <a:t>Use unique naming scheme and passwords</a:t>
            </a:r>
          </a:p>
          <a:p>
            <a:pPr lvl="1"/>
            <a:r>
              <a:rPr lang="en-US" altLang="en-US" dirty="0"/>
              <a:t>Ensure password length/complexity are sufficient</a:t>
            </a:r>
          </a:p>
        </p:txBody>
      </p:sp>
    </p:spTree>
    <p:extLst>
      <p:ext uri="{BB962C8B-B14F-4D97-AF65-F5344CB8AC3E}">
        <p14:creationId xmlns:p14="http://schemas.microsoft.com/office/powerpoint/2010/main" val="309283160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9A85817-CB19-4D96-8512-819D810E87E1}"/>
              </a:ext>
            </a:extLst>
          </p:cNvPr>
          <p:cNvSpPr>
            <a:spLocks noGrp="1"/>
          </p:cNvSpPr>
          <p:nvPr>
            <p:ph type="title"/>
          </p:nvPr>
        </p:nvSpPr>
        <p:spPr/>
        <p:txBody>
          <a:bodyPr/>
          <a:lstStyle/>
          <a:p>
            <a:r>
              <a:rPr lang="en-US" altLang="en-US" dirty="0"/>
              <a:t>Other Security Best Practices (2 of 2) </a:t>
            </a:r>
            <a:endParaRPr lang="en-IN" dirty="0"/>
          </a:p>
        </p:txBody>
      </p:sp>
      <p:sp>
        <p:nvSpPr>
          <p:cNvPr id="5" name="Text Placeholder 4">
            <a:extLst>
              <a:ext uri="{FF2B5EF4-FFF2-40B4-BE49-F238E27FC236}">
                <a16:creationId xmlns:a16="http://schemas.microsoft.com/office/drawing/2014/main" id="{33C049DD-CCF1-4B46-B60C-466EE0FB3522}"/>
              </a:ext>
            </a:extLst>
          </p:cNvPr>
          <p:cNvSpPr>
            <a:spLocks noGrp="1"/>
          </p:cNvSpPr>
          <p:nvPr>
            <p:ph type="body" sz="quarter" idx="17"/>
          </p:nvPr>
        </p:nvSpPr>
        <p:spPr/>
        <p:txBody>
          <a:bodyPr>
            <a:noAutofit/>
          </a:bodyPr>
          <a:lstStyle/>
          <a:p>
            <a:r>
              <a:rPr lang="en-US" altLang="en-US" dirty="0"/>
              <a:t>Other practices include the following (continued):</a:t>
            </a:r>
          </a:p>
          <a:p>
            <a:pPr lvl="1"/>
            <a:r>
              <a:rPr lang="en-US" altLang="en-US" dirty="0"/>
              <a:t>Be careful of default permissions</a:t>
            </a:r>
          </a:p>
          <a:p>
            <a:pPr lvl="1"/>
            <a:r>
              <a:rPr lang="en-US" altLang="en-US" dirty="0"/>
              <a:t>Use appropriate packet-filtering techniques</a:t>
            </a:r>
          </a:p>
          <a:p>
            <a:pPr lvl="1"/>
            <a:r>
              <a:rPr lang="en-US" altLang="en-US" dirty="0"/>
              <a:t>Use open-source or commercial tools to assess system security</a:t>
            </a:r>
          </a:p>
          <a:p>
            <a:pPr lvl="1"/>
            <a:r>
              <a:rPr lang="en-US" altLang="en-US" dirty="0"/>
              <a:t>Use a file-integrity checker </a:t>
            </a:r>
          </a:p>
          <a:p>
            <a:pPr lvl="1"/>
            <a:r>
              <a:rPr lang="en-US" altLang="en-US" dirty="0"/>
              <a:t>Disable the Guest account</a:t>
            </a:r>
          </a:p>
          <a:p>
            <a:pPr lvl="1"/>
            <a:r>
              <a:rPr lang="en-US" altLang="en-US" dirty="0"/>
              <a:t>Disable the local Administrator account</a:t>
            </a:r>
          </a:p>
          <a:p>
            <a:pPr lvl="1"/>
            <a:r>
              <a:rPr lang="en-US" altLang="en-US" dirty="0"/>
              <a:t>Disable accounts of users no longer with the company</a:t>
            </a:r>
          </a:p>
          <a:p>
            <a:pPr lvl="1"/>
            <a:r>
              <a:rPr lang="en-US" altLang="en-US" dirty="0"/>
              <a:t>Make sure there are no accounts with blank passwords</a:t>
            </a:r>
          </a:p>
          <a:p>
            <a:pPr lvl="1"/>
            <a:r>
              <a:rPr lang="en-US" altLang="en-US" dirty="0"/>
              <a:t>Use Windows group policies to enforce security configurations on large networks efficiently and consistently</a:t>
            </a:r>
          </a:p>
          <a:p>
            <a:pPr lvl="1"/>
            <a:r>
              <a:rPr lang="en-US" altLang="en-US" dirty="0"/>
              <a:t>Develop a comprehensive security awareness program</a:t>
            </a:r>
          </a:p>
          <a:p>
            <a:pPr lvl="1"/>
            <a:r>
              <a:rPr lang="en-US" altLang="en-US" dirty="0"/>
              <a:t>Keep up with emerging threats</a:t>
            </a:r>
          </a:p>
        </p:txBody>
      </p:sp>
    </p:spTree>
    <p:extLst>
      <p:ext uri="{BB962C8B-B14F-4D97-AF65-F5344CB8AC3E}">
        <p14:creationId xmlns:p14="http://schemas.microsoft.com/office/powerpoint/2010/main" val="317395342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E51DD-3B77-40D6-962D-EFC481880278}"/>
              </a:ext>
            </a:extLst>
          </p:cNvPr>
          <p:cNvSpPr>
            <a:spLocks noGrp="1"/>
          </p:cNvSpPr>
          <p:nvPr>
            <p:ph type="title"/>
          </p:nvPr>
        </p:nvSpPr>
        <p:spPr/>
        <p:txBody>
          <a:bodyPr/>
          <a:lstStyle/>
          <a:p>
            <a:r>
              <a:rPr lang="en-US" altLang="en-US" dirty="0"/>
              <a:t>Linux OS Vulnerabilities</a:t>
            </a:r>
            <a:endParaRPr lang="en-IN" dirty="0"/>
          </a:p>
        </p:txBody>
      </p:sp>
      <p:sp>
        <p:nvSpPr>
          <p:cNvPr id="3" name="Text Placeholder 2">
            <a:extLst>
              <a:ext uri="{FF2B5EF4-FFF2-40B4-BE49-F238E27FC236}">
                <a16:creationId xmlns:a16="http://schemas.microsoft.com/office/drawing/2014/main" id="{DEA2F1EE-4492-4C00-AE20-9DBA47816AE8}"/>
              </a:ext>
            </a:extLst>
          </p:cNvPr>
          <p:cNvSpPr>
            <a:spLocks noGrp="1"/>
          </p:cNvSpPr>
          <p:nvPr>
            <p:ph type="body" sz="quarter" idx="17"/>
          </p:nvPr>
        </p:nvSpPr>
        <p:spPr/>
        <p:txBody>
          <a:bodyPr/>
          <a:lstStyle/>
          <a:p>
            <a:r>
              <a:rPr lang="en-US" altLang="en-US" dirty="0"/>
              <a:t>Linux can be made more secure if users are:</a:t>
            </a:r>
          </a:p>
          <a:p>
            <a:pPr lvl="1"/>
            <a:r>
              <a:rPr lang="en-US" altLang="en-US" dirty="0"/>
              <a:t>Aware of its vulnerabilities </a:t>
            </a:r>
          </a:p>
          <a:p>
            <a:pPr lvl="1"/>
            <a:r>
              <a:rPr lang="en-US" altLang="en-US" dirty="0"/>
              <a:t>Keep current on new releases and fixes</a:t>
            </a:r>
          </a:p>
          <a:p>
            <a:r>
              <a:rPr lang="en-US" altLang="en-US" dirty="0"/>
              <a:t>Many versions are available</a:t>
            </a:r>
          </a:p>
          <a:p>
            <a:pPr lvl="1"/>
            <a:r>
              <a:rPr lang="en-US" altLang="en-US" dirty="0"/>
              <a:t>Differences range from slight to major</a:t>
            </a:r>
          </a:p>
          <a:p>
            <a:r>
              <a:rPr lang="en-US" altLang="en-US" dirty="0"/>
              <a:t>It’s important to understand basics</a:t>
            </a:r>
          </a:p>
          <a:p>
            <a:pPr lvl="1"/>
            <a:r>
              <a:rPr lang="en-US" altLang="en-US" dirty="0"/>
              <a:t>Run control and service configuration</a:t>
            </a:r>
          </a:p>
          <a:p>
            <a:pPr lvl="1"/>
            <a:r>
              <a:rPr lang="en-US" altLang="en-US" dirty="0"/>
              <a:t>Directory structure and file system</a:t>
            </a:r>
          </a:p>
          <a:p>
            <a:pPr lvl="1"/>
            <a:r>
              <a:rPr lang="en-US" altLang="en-US" dirty="0"/>
              <a:t>Basic shell commands and scripting </a:t>
            </a:r>
          </a:p>
          <a:p>
            <a:pPr lvl="1"/>
            <a:r>
              <a:rPr lang="en-US" altLang="en-US" dirty="0"/>
              <a:t>Package management</a:t>
            </a:r>
          </a:p>
        </p:txBody>
      </p:sp>
    </p:spTree>
    <p:extLst>
      <p:ext uri="{BB962C8B-B14F-4D97-AF65-F5344CB8AC3E}">
        <p14:creationId xmlns:p14="http://schemas.microsoft.com/office/powerpoint/2010/main" val="255117432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7649D-E86E-4905-AC35-751F58A8BADC}"/>
              </a:ext>
            </a:extLst>
          </p:cNvPr>
          <p:cNvSpPr>
            <a:spLocks noGrp="1"/>
          </p:cNvSpPr>
          <p:nvPr>
            <p:ph type="title"/>
          </p:nvPr>
        </p:nvSpPr>
        <p:spPr/>
        <p:txBody>
          <a:bodyPr/>
          <a:lstStyle/>
          <a:p>
            <a:r>
              <a:rPr lang="en-US" altLang="en-US" dirty="0"/>
              <a:t>Samba</a:t>
            </a:r>
            <a:endParaRPr lang="en-IN" dirty="0"/>
          </a:p>
        </p:txBody>
      </p:sp>
      <p:sp>
        <p:nvSpPr>
          <p:cNvPr id="3" name="Text Placeholder 2">
            <a:extLst>
              <a:ext uri="{FF2B5EF4-FFF2-40B4-BE49-F238E27FC236}">
                <a16:creationId xmlns:a16="http://schemas.microsoft.com/office/drawing/2014/main" id="{5CB04FB9-C412-42AF-842A-BE2A34A5BD9D}"/>
              </a:ext>
            </a:extLst>
          </p:cNvPr>
          <p:cNvSpPr>
            <a:spLocks noGrp="1"/>
          </p:cNvSpPr>
          <p:nvPr>
            <p:ph type="body" sz="quarter" idx="17"/>
          </p:nvPr>
        </p:nvSpPr>
        <p:spPr/>
        <p:txBody>
          <a:bodyPr/>
          <a:lstStyle/>
          <a:p>
            <a:r>
              <a:rPr lang="en-US" altLang="en-US" dirty="0"/>
              <a:t>Created as an open-source implementation of CIFS in 1992</a:t>
            </a:r>
          </a:p>
          <a:p>
            <a:pPr lvl="1"/>
            <a:r>
              <a:rPr lang="en-US" altLang="en-US" dirty="0"/>
              <a:t>To address the issue of interoperability</a:t>
            </a:r>
          </a:p>
          <a:p>
            <a:r>
              <a:rPr lang="en-US" altLang="en-US" dirty="0"/>
              <a:t>Allows *nix servers to share resources with Windows clients</a:t>
            </a:r>
          </a:p>
          <a:p>
            <a:pPr lvl="1"/>
            <a:r>
              <a:rPr lang="en-US" altLang="en-US" dirty="0"/>
              <a:t>Security professionals should have a basic knowledge of SMB and Samba because many companies have a mixed environment of Windows and *nix systems</a:t>
            </a:r>
          </a:p>
          <a:p>
            <a:r>
              <a:rPr lang="en-US" altLang="en-US" dirty="0"/>
              <a:t>Often used on networks that require *nix computers to access Windows resources</a:t>
            </a:r>
          </a:p>
          <a:p>
            <a:pPr lvl="1"/>
            <a:r>
              <a:rPr lang="en-US" altLang="en-US" dirty="0"/>
              <a:t>Designed to “trick” Windows services into believing *nix resources are Windows resources</a:t>
            </a:r>
          </a:p>
          <a:p>
            <a:pPr lvl="2"/>
            <a:r>
              <a:rPr lang="en-US" altLang="en-US" dirty="0"/>
              <a:t>*nix clients can connect to Windows shared printer and vice versa when Samba is configured on the *nix computer</a:t>
            </a:r>
          </a:p>
        </p:txBody>
      </p:sp>
    </p:spTree>
    <p:extLst>
      <p:ext uri="{BB962C8B-B14F-4D97-AF65-F5344CB8AC3E}">
        <p14:creationId xmlns:p14="http://schemas.microsoft.com/office/powerpoint/2010/main" val="319365250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CF44C8-BDED-4945-8634-1AB371F2C844}"/>
              </a:ext>
            </a:extLst>
          </p:cNvPr>
          <p:cNvSpPr>
            <a:spLocks noGrp="1"/>
          </p:cNvSpPr>
          <p:nvPr>
            <p:ph type="title"/>
          </p:nvPr>
        </p:nvSpPr>
        <p:spPr/>
        <p:txBody>
          <a:bodyPr/>
          <a:lstStyle/>
          <a:p>
            <a:r>
              <a:rPr lang="en-US" altLang="en-US" dirty="0"/>
              <a:t>Tools for Identifying Linux Vulnerabilities (1 of 5) </a:t>
            </a:r>
            <a:endParaRPr lang="en-IN" dirty="0"/>
          </a:p>
        </p:txBody>
      </p:sp>
      <p:sp>
        <p:nvSpPr>
          <p:cNvPr id="6" name="Text Placeholder 5">
            <a:extLst>
              <a:ext uri="{FF2B5EF4-FFF2-40B4-BE49-F238E27FC236}">
                <a16:creationId xmlns:a16="http://schemas.microsoft.com/office/drawing/2014/main" id="{19AAEC0C-8B84-4DB7-ACD8-44DB1EE9FAD0}"/>
              </a:ext>
            </a:extLst>
          </p:cNvPr>
          <p:cNvSpPr>
            <a:spLocks noGrp="1"/>
          </p:cNvSpPr>
          <p:nvPr>
            <p:ph type="body" sz="quarter" idx="17"/>
          </p:nvPr>
        </p:nvSpPr>
        <p:spPr>
          <a:xfrm>
            <a:off x="743576" y="1638300"/>
            <a:ext cx="10857874" cy="968395"/>
          </a:xfrm>
        </p:spPr>
        <p:txBody>
          <a:bodyPr/>
          <a:lstStyle/>
          <a:p>
            <a:r>
              <a:rPr lang="en-US" altLang="en-US" dirty="0"/>
              <a:t>CVE website</a:t>
            </a:r>
          </a:p>
          <a:p>
            <a:pPr lvl="1"/>
            <a:r>
              <a:rPr lang="en-US" altLang="en-US" dirty="0"/>
              <a:t>Source for discovering possible attacker avenues </a:t>
            </a:r>
          </a:p>
        </p:txBody>
      </p:sp>
      <p:sp>
        <p:nvSpPr>
          <p:cNvPr id="4" name="Text Placeholder 3">
            <a:extLst>
              <a:ext uri="{FF2B5EF4-FFF2-40B4-BE49-F238E27FC236}">
                <a16:creationId xmlns:a16="http://schemas.microsoft.com/office/drawing/2014/main" id="{792D2E9C-B0AC-4DCA-A38D-3102DFD08906}"/>
              </a:ext>
            </a:extLst>
          </p:cNvPr>
          <p:cNvSpPr>
            <a:spLocks noGrp="1"/>
          </p:cNvSpPr>
          <p:nvPr>
            <p:ph type="body" sz="quarter" idx="12"/>
          </p:nvPr>
        </p:nvSpPr>
        <p:spPr/>
        <p:txBody>
          <a:bodyPr/>
          <a:lstStyle/>
          <a:p>
            <a:endParaRPr lang="en-IN" dirty="0"/>
          </a:p>
        </p:txBody>
      </p:sp>
      <p:graphicFrame>
        <p:nvGraphicFramePr>
          <p:cNvPr id="9" name="Table 9">
            <a:extLst>
              <a:ext uri="{FF2B5EF4-FFF2-40B4-BE49-F238E27FC236}">
                <a16:creationId xmlns:a16="http://schemas.microsoft.com/office/drawing/2014/main" id="{6AFD5C45-EAEC-4138-BBB1-93FD5C243C44}"/>
              </a:ext>
            </a:extLst>
          </p:cNvPr>
          <p:cNvGraphicFramePr>
            <a:graphicFrameLocks noGrp="1"/>
          </p:cNvGraphicFramePr>
          <p:nvPr>
            <p:ph type="tbl" sz="quarter" idx="18"/>
            <p:extLst>
              <p:ext uri="{D42A27DB-BD31-4B8C-83A1-F6EECF244321}">
                <p14:modId xmlns:p14="http://schemas.microsoft.com/office/powerpoint/2010/main" val="486691661"/>
              </p:ext>
            </p:extLst>
          </p:nvPr>
        </p:nvGraphicFramePr>
        <p:xfrm>
          <a:off x="861388" y="2606695"/>
          <a:ext cx="10587036" cy="3114040"/>
        </p:xfrm>
        <a:graphic>
          <a:graphicData uri="http://schemas.openxmlformats.org/drawingml/2006/table">
            <a:tbl>
              <a:tblPr firstRow="1" bandRow="1">
                <a:tableStyleId>{5C22544A-7EE6-4342-B048-85BDC9FD1C3A}</a:tableStyleId>
              </a:tblPr>
              <a:tblGrid>
                <a:gridCol w="2074317">
                  <a:extLst>
                    <a:ext uri="{9D8B030D-6E8A-4147-A177-3AD203B41FA5}">
                      <a16:colId xmlns:a16="http://schemas.microsoft.com/office/drawing/2014/main" val="3438161866"/>
                    </a:ext>
                  </a:extLst>
                </a:gridCol>
                <a:gridCol w="8512719">
                  <a:extLst>
                    <a:ext uri="{9D8B030D-6E8A-4147-A177-3AD203B41FA5}">
                      <a16:colId xmlns:a16="http://schemas.microsoft.com/office/drawing/2014/main" val="1975528539"/>
                    </a:ext>
                  </a:extLst>
                </a:gridCol>
              </a:tblGrid>
              <a:tr h="370840">
                <a:tc>
                  <a:txBody>
                    <a:bodyPr/>
                    <a:lstStyle/>
                    <a:p>
                      <a:r>
                        <a:rPr lang="en-IN" dirty="0"/>
                        <a:t>CVE/CAN</a:t>
                      </a:r>
                    </a:p>
                  </a:txBody>
                  <a:tcPr/>
                </a:tc>
                <a:tc>
                  <a:txBody>
                    <a:bodyPr/>
                    <a:lstStyle/>
                    <a:p>
                      <a:r>
                        <a:rPr lang="en-IN" dirty="0"/>
                        <a:t>Description</a:t>
                      </a:r>
                    </a:p>
                  </a:txBody>
                  <a:tcPr/>
                </a:tc>
                <a:extLst>
                  <a:ext uri="{0D108BD9-81ED-4DB2-BD59-A6C34878D82A}">
                    <a16:rowId xmlns:a16="http://schemas.microsoft.com/office/drawing/2014/main" val="2628551632"/>
                  </a:ext>
                </a:extLst>
              </a:tr>
              <a:tr h="370840">
                <a:tc>
                  <a:txBody>
                    <a:bodyPr/>
                    <a:lstStyle/>
                    <a:p>
                      <a:r>
                        <a:rPr lang="en-IN" sz="1800" b="0" i="0" u="none" strike="noStrike" kern="1200" baseline="0" dirty="0">
                          <a:solidFill>
                            <a:schemeClr val="dk1"/>
                          </a:solidFill>
                          <a:latin typeface="+mn-lt"/>
                          <a:ea typeface="+mn-ea"/>
                          <a:cs typeface="+mn-cs"/>
                        </a:rPr>
                        <a:t>CVE-2021-36148</a:t>
                      </a:r>
                      <a:endParaRPr lang="en-IN" dirty="0"/>
                    </a:p>
                  </a:txBody>
                  <a:tcPr/>
                </a:tc>
                <a:tc>
                  <a:txBody>
                    <a:bodyPr/>
                    <a:lstStyle/>
                    <a:p>
                      <a:r>
                        <a:rPr lang="en-US" sz="1800" b="0" i="0" u="none" strike="noStrike" kern="1200" baseline="0" dirty="0">
                          <a:solidFill>
                            <a:schemeClr val="dk1"/>
                          </a:solidFill>
                          <a:latin typeface="+mn-lt"/>
                          <a:ea typeface="+mn-ea"/>
                          <a:cs typeface="+mn-cs"/>
                        </a:rPr>
                        <a:t>A buffer overflow in the function dmar_free_irte in the file hypervisor/arch/x86/vtd.c</a:t>
                      </a:r>
                    </a:p>
                    <a:p>
                      <a:r>
                        <a:rPr lang="en-US" sz="1800" b="0" i="0" u="none" strike="noStrike" kern="1200" baseline="0" dirty="0">
                          <a:solidFill>
                            <a:schemeClr val="dk1"/>
                          </a:solidFill>
                          <a:latin typeface="+mn-lt"/>
                          <a:ea typeface="+mn-ea"/>
                          <a:cs typeface="+mn-cs"/>
                        </a:rPr>
                        <a:t>allows the attacker to corrupt memory.</a:t>
                      </a:r>
                      <a:endParaRPr lang="en-IN" dirty="0"/>
                    </a:p>
                  </a:txBody>
                  <a:tcPr/>
                </a:tc>
                <a:extLst>
                  <a:ext uri="{0D108BD9-81ED-4DB2-BD59-A6C34878D82A}">
                    <a16:rowId xmlns:a16="http://schemas.microsoft.com/office/drawing/2014/main" val="1127815963"/>
                  </a:ext>
                </a:extLst>
              </a:tr>
              <a:tr h="370840">
                <a:tc>
                  <a:txBody>
                    <a:bodyPr/>
                    <a:lstStyle/>
                    <a:p>
                      <a:r>
                        <a:rPr lang="en-IN" sz="1800" b="0" i="0" u="none" strike="noStrike" kern="1200" baseline="0" dirty="0">
                          <a:solidFill>
                            <a:schemeClr val="dk1"/>
                          </a:solidFill>
                          <a:latin typeface="+mn-lt"/>
                          <a:ea typeface="+mn-ea"/>
                          <a:cs typeface="+mn-cs"/>
                        </a:rPr>
                        <a:t>CVE-2021-35039</a:t>
                      </a:r>
                      <a:endParaRPr lang="en-IN" dirty="0"/>
                    </a:p>
                  </a:txBody>
                  <a:tcPr/>
                </a:tc>
                <a:tc>
                  <a:txBody>
                    <a:bodyPr/>
                    <a:lstStyle/>
                    <a:p>
                      <a:r>
                        <a:rPr lang="en-US" sz="1800" b="0" i="0" u="none" strike="noStrike" kern="1200" baseline="0" dirty="0">
                          <a:solidFill>
                            <a:schemeClr val="dk1"/>
                          </a:solidFill>
                          <a:latin typeface="+mn-lt"/>
                          <a:ea typeface="+mn-ea"/>
                          <a:cs typeface="+mn-cs"/>
                        </a:rPr>
                        <a:t>A vulnerability was found in Linux Kernel up to 5.12.13 affecting the function init_module of the file kernel/module.c. The manipulation with an unknown input leads to a weak</a:t>
                      </a:r>
                    </a:p>
                    <a:p>
                      <a:r>
                        <a:rPr lang="en-IN" sz="1800" b="0" i="0" u="none" strike="noStrike" kern="1200" baseline="0" dirty="0">
                          <a:solidFill>
                            <a:schemeClr val="dk1"/>
                          </a:solidFill>
                          <a:latin typeface="+mn-lt"/>
                          <a:ea typeface="+mn-ea"/>
                          <a:cs typeface="+mn-cs"/>
                        </a:rPr>
                        <a:t>authentication vulnerability.</a:t>
                      </a:r>
                      <a:endParaRPr lang="en-IN" dirty="0"/>
                    </a:p>
                  </a:txBody>
                  <a:tcPr/>
                </a:tc>
                <a:extLst>
                  <a:ext uri="{0D108BD9-81ED-4DB2-BD59-A6C34878D82A}">
                    <a16:rowId xmlns:a16="http://schemas.microsoft.com/office/drawing/2014/main" val="1938926955"/>
                  </a:ext>
                </a:extLst>
              </a:tr>
              <a:tr h="370840">
                <a:tc>
                  <a:txBody>
                    <a:bodyPr/>
                    <a:lstStyle/>
                    <a:p>
                      <a:r>
                        <a:rPr lang="en-IN" sz="1800" b="0" i="0" u="none" strike="noStrike" kern="1200" baseline="0" dirty="0">
                          <a:solidFill>
                            <a:schemeClr val="dk1"/>
                          </a:solidFill>
                          <a:latin typeface="+mn-lt"/>
                          <a:ea typeface="+mn-ea"/>
                          <a:cs typeface="+mn-cs"/>
                        </a:rPr>
                        <a:t>CVE-2019-14896</a:t>
                      </a:r>
                      <a:endParaRPr lang="en-IN" dirty="0"/>
                    </a:p>
                  </a:txBody>
                  <a:tcPr/>
                </a:tc>
                <a:tc>
                  <a:txBody>
                    <a:bodyPr/>
                    <a:lstStyle/>
                    <a:p>
                      <a:r>
                        <a:rPr lang="en-US" sz="1800" b="0" i="0" u="none" strike="noStrike" kern="1200" baseline="0" dirty="0">
                          <a:solidFill>
                            <a:schemeClr val="dk1"/>
                          </a:solidFill>
                          <a:latin typeface="+mn-lt"/>
                          <a:ea typeface="+mn-ea"/>
                          <a:cs typeface="+mn-cs"/>
                        </a:rPr>
                        <a:t>A heap-based buffer overflow vulnerability was found in the Linux kernel, version</a:t>
                      </a:r>
                    </a:p>
                    <a:p>
                      <a:r>
                        <a:rPr lang="en-US" sz="1800" b="0" i="0" u="none" strike="noStrike" kern="1200" baseline="0" dirty="0">
                          <a:solidFill>
                            <a:schemeClr val="dk1"/>
                          </a:solidFill>
                          <a:latin typeface="+mn-lt"/>
                          <a:ea typeface="+mn-ea"/>
                          <a:cs typeface="+mn-cs"/>
                        </a:rPr>
                        <a:t>kernel-2.6.32, in Marvell WiFi chip driver. A remote attacker could cause a denial of service (system crash) or possibly execute arbitrary code when the lbs_ibss_join_existing</a:t>
                      </a:r>
                    </a:p>
                    <a:p>
                      <a:r>
                        <a:rPr lang="en-US" sz="1800" b="0" i="0" u="none" strike="noStrike" kern="1200" baseline="0" dirty="0">
                          <a:solidFill>
                            <a:schemeClr val="dk1"/>
                          </a:solidFill>
                          <a:latin typeface="+mn-lt"/>
                          <a:ea typeface="+mn-ea"/>
                          <a:cs typeface="+mn-cs"/>
                        </a:rPr>
                        <a:t>function is called after a STA connects to an AP.</a:t>
                      </a:r>
                      <a:endParaRPr lang="en-IN" dirty="0"/>
                    </a:p>
                  </a:txBody>
                  <a:tcPr/>
                </a:tc>
                <a:extLst>
                  <a:ext uri="{0D108BD9-81ED-4DB2-BD59-A6C34878D82A}">
                    <a16:rowId xmlns:a16="http://schemas.microsoft.com/office/drawing/2014/main" val="3196063015"/>
                  </a:ext>
                </a:extLst>
              </a:tr>
            </a:tbl>
          </a:graphicData>
        </a:graphic>
      </p:graphicFrame>
    </p:spTree>
    <p:extLst>
      <p:ext uri="{BB962C8B-B14F-4D97-AF65-F5344CB8AC3E}">
        <p14:creationId xmlns:p14="http://schemas.microsoft.com/office/powerpoint/2010/main" val="299700448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5515AD-5124-4DDD-8691-E8B74649BB54}"/>
              </a:ext>
            </a:extLst>
          </p:cNvPr>
          <p:cNvSpPr>
            <a:spLocks noGrp="1"/>
          </p:cNvSpPr>
          <p:nvPr>
            <p:ph type="title"/>
          </p:nvPr>
        </p:nvSpPr>
        <p:spPr/>
        <p:txBody>
          <a:bodyPr/>
          <a:lstStyle/>
          <a:p>
            <a:r>
              <a:rPr lang="en-US" altLang="en-US" dirty="0"/>
              <a:t>Tools for Identifying Linux Vulnerabilities (2 of 5) </a:t>
            </a:r>
            <a:endParaRPr lang="en-IN" dirty="0"/>
          </a:p>
        </p:txBody>
      </p:sp>
      <p:sp>
        <p:nvSpPr>
          <p:cNvPr id="3" name="Text Placeholder 2">
            <a:extLst>
              <a:ext uri="{FF2B5EF4-FFF2-40B4-BE49-F238E27FC236}">
                <a16:creationId xmlns:a16="http://schemas.microsoft.com/office/drawing/2014/main" id="{458B7A09-6B99-4AC5-ACC4-14A3D65B29D0}"/>
              </a:ext>
            </a:extLst>
          </p:cNvPr>
          <p:cNvSpPr>
            <a:spLocks noGrp="1"/>
          </p:cNvSpPr>
          <p:nvPr>
            <p:ph type="body" sz="quarter" idx="17"/>
          </p:nvPr>
        </p:nvSpPr>
        <p:spPr/>
        <p:txBody>
          <a:bodyPr/>
          <a:lstStyle/>
          <a:p>
            <a:r>
              <a:rPr lang="en-US" altLang="en-US" dirty="0"/>
              <a:t>CVE information can be used for testing Linux computers for known vulnerabilities</a:t>
            </a:r>
          </a:p>
          <a:p>
            <a:r>
              <a:rPr lang="en-US" altLang="en-US" dirty="0"/>
              <a:t>OpenVAS can enumerate multiple OSs</a:t>
            </a:r>
          </a:p>
          <a:p>
            <a:pPr lvl="1"/>
            <a:r>
              <a:rPr lang="en-US" altLang="en-US" dirty="0"/>
              <a:t>Security tester using enumeration tools can:</a:t>
            </a:r>
          </a:p>
          <a:p>
            <a:pPr lvl="2"/>
            <a:r>
              <a:rPr lang="en-US" altLang="en-US" dirty="0"/>
              <a:t>Identify a computer on the network by using port scanning and zone transfers</a:t>
            </a:r>
          </a:p>
          <a:p>
            <a:pPr lvl="2"/>
            <a:r>
              <a:rPr lang="en-US" altLang="en-US" dirty="0"/>
              <a:t>Identify the OS by conducting port scanning and enumeration</a:t>
            </a:r>
          </a:p>
          <a:p>
            <a:pPr lvl="2"/>
            <a:r>
              <a:rPr lang="en-US" altLang="en-US" dirty="0"/>
              <a:t>Identify via enumeration any logon accounts and passwords </a:t>
            </a:r>
          </a:p>
          <a:p>
            <a:pPr lvl="2"/>
            <a:r>
              <a:rPr lang="en-US" altLang="en-US" dirty="0"/>
              <a:t>Learn names of shared folders by using enumeration</a:t>
            </a:r>
          </a:p>
          <a:p>
            <a:pPr lvl="2"/>
            <a:r>
              <a:rPr lang="en-US" altLang="en-US" dirty="0"/>
              <a:t>Identify services running on the computer</a:t>
            </a:r>
          </a:p>
        </p:txBody>
      </p:sp>
    </p:spTree>
    <p:extLst>
      <p:ext uri="{BB962C8B-B14F-4D97-AF65-F5344CB8AC3E}">
        <p14:creationId xmlns:p14="http://schemas.microsoft.com/office/powerpoint/2010/main" val="379462898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B009B3F-6123-4C7E-B137-21537C6B2352}"/>
              </a:ext>
            </a:extLst>
          </p:cNvPr>
          <p:cNvSpPr>
            <a:spLocks noGrp="1"/>
          </p:cNvSpPr>
          <p:nvPr>
            <p:ph type="title"/>
          </p:nvPr>
        </p:nvSpPr>
        <p:spPr/>
        <p:txBody>
          <a:bodyPr/>
          <a:lstStyle/>
          <a:p>
            <a:r>
              <a:rPr lang="en-US" altLang="en-US" dirty="0"/>
              <a:t>Tools for Identifying Linux Vulnerabilities (3 of 5) </a:t>
            </a:r>
            <a:endParaRPr lang="en-IN" dirty="0"/>
          </a:p>
        </p:txBody>
      </p:sp>
      <p:pic>
        <p:nvPicPr>
          <p:cNvPr id="5" name="Picture Placeholder 4" descr="Greenbone Security Manager open to host info page showing details for the target 192.168.2.144">
            <a:extLst>
              <a:ext uri="{FF2B5EF4-FFF2-40B4-BE49-F238E27FC236}">
                <a16:creationId xmlns:a16="http://schemas.microsoft.com/office/drawing/2014/main" id="{C5DDB1B1-BE96-486B-B6B6-BEF5D6469A43}"/>
              </a:ext>
            </a:extLst>
          </p:cNvPr>
          <p:cNvPicPr>
            <a:picLocks noGrp="1" noChangeAspect="1"/>
          </p:cNvPicPr>
          <p:nvPr>
            <p:ph type="pic" sz="quarter" idx="10"/>
          </p:nvPr>
        </p:nvPicPr>
        <p:blipFill rotWithShape="1">
          <a:blip r:embed="rId2"/>
          <a:srcRect l="527" r="-153"/>
          <a:stretch/>
        </p:blipFill>
        <p:spPr>
          <a:xfrm>
            <a:off x="545432" y="1281049"/>
            <a:ext cx="7465836" cy="4742150"/>
          </a:xfrm>
        </p:spPr>
      </p:pic>
      <p:sp>
        <p:nvSpPr>
          <p:cNvPr id="7" name="Text Placeholder 6">
            <a:extLst>
              <a:ext uri="{FF2B5EF4-FFF2-40B4-BE49-F238E27FC236}">
                <a16:creationId xmlns:a16="http://schemas.microsoft.com/office/drawing/2014/main" id="{1D6C1048-F322-4B9E-9429-AD8C4ACC6D6D}"/>
              </a:ext>
            </a:extLst>
          </p:cNvPr>
          <p:cNvSpPr>
            <a:spLocks noGrp="1"/>
          </p:cNvSpPr>
          <p:nvPr>
            <p:ph type="body" sz="quarter" idx="12"/>
          </p:nvPr>
        </p:nvSpPr>
        <p:spPr>
          <a:xfrm rot="16200000">
            <a:off x="6256642" y="4030188"/>
            <a:ext cx="3707552" cy="262425"/>
          </a:xfrm>
        </p:spPr>
        <p:txBody>
          <a:bodyPr/>
          <a:lstStyle/>
          <a:p>
            <a:r>
              <a:rPr lang="en-US" dirty="0"/>
              <a:t>Source: GNU General Public License</a:t>
            </a:r>
          </a:p>
        </p:txBody>
      </p:sp>
      <p:sp>
        <p:nvSpPr>
          <p:cNvPr id="6" name="Text Placeholder 5">
            <a:extLst>
              <a:ext uri="{FF2B5EF4-FFF2-40B4-BE49-F238E27FC236}">
                <a16:creationId xmlns:a16="http://schemas.microsoft.com/office/drawing/2014/main" id="{2D06BF0D-9905-4F86-A272-2DB6DCB62D8D}"/>
              </a:ext>
            </a:extLst>
          </p:cNvPr>
          <p:cNvSpPr>
            <a:spLocks noGrp="1"/>
          </p:cNvSpPr>
          <p:nvPr>
            <p:ph type="body" sz="quarter" idx="11"/>
          </p:nvPr>
        </p:nvSpPr>
        <p:spPr>
          <a:xfrm>
            <a:off x="8241631" y="5060673"/>
            <a:ext cx="3801978" cy="962526"/>
          </a:xfrm>
        </p:spPr>
        <p:txBody>
          <a:bodyPr/>
          <a:lstStyle/>
          <a:p>
            <a:r>
              <a:rPr lang="en-US" b="1" dirty="0"/>
              <a:t>Figure 8-6 </a:t>
            </a:r>
            <a:r>
              <a:rPr lang="en-US" dirty="0"/>
              <a:t>OpenVAS has determined the target system is running Ubuntu Linux</a:t>
            </a:r>
            <a:endParaRPr lang="en-IN" dirty="0"/>
          </a:p>
        </p:txBody>
      </p:sp>
    </p:spTree>
    <p:extLst>
      <p:ext uri="{BB962C8B-B14F-4D97-AF65-F5344CB8AC3E}">
        <p14:creationId xmlns:p14="http://schemas.microsoft.com/office/powerpoint/2010/main" val="19458720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11939-29FF-4E2E-BE1B-7A71D4DC8E22}"/>
              </a:ext>
            </a:extLst>
          </p:cNvPr>
          <p:cNvSpPr>
            <a:spLocks noGrp="1"/>
          </p:cNvSpPr>
          <p:nvPr>
            <p:ph type="title"/>
          </p:nvPr>
        </p:nvSpPr>
        <p:spPr>
          <a:xfrm>
            <a:off x="838200" y="365125"/>
            <a:ext cx="10515600" cy="672105"/>
          </a:xfrm>
        </p:spPr>
        <p:txBody>
          <a:bodyPr/>
          <a:lstStyle/>
          <a:p>
            <a:r>
              <a:rPr lang="en-US" altLang="en-US" dirty="0"/>
              <a:t>Windows OS Vulnerabilities (2 of 2) </a:t>
            </a:r>
            <a:endParaRPr lang="en-IN" dirty="0"/>
          </a:p>
        </p:txBody>
      </p:sp>
      <p:sp>
        <p:nvSpPr>
          <p:cNvPr id="3" name="Text Placeholder 2">
            <a:extLst>
              <a:ext uri="{FF2B5EF4-FFF2-40B4-BE49-F238E27FC236}">
                <a16:creationId xmlns:a16="http://schemas.microsoft.com/office/drawing/2014/main" id="{DE482330-7DDD-44FE-B24F-B5505B0ED059}"/>
              </a:ext>
            </a:extLst>
          </p:cNvPr>
          <p:cNvSpPr>
            <a:spLocks noGrp="1"/>
          </p:cNvSpPr>
          <p:nvPr>
            <p:ph type="body" sz="quarter" idx="17"/>
          </p:nvPr>
        </p:nvSpPr>
        <p:spPr>
          <a:xfrm>
            <a:off x="743576" y="1638300"/>
            <a:ext cx="10711543" cy="4394200"/>
          </a:xfrm>
        </p:spPr>
        <p:txBody>
          <a:bodyPr/>
          <a:lstStyle/>
          <a:p>
            <a:r>
              <a:rPr lang="en-US" altLang="en-US" dirty="0"/>
              <a:t>Many explanations on the CVE website are complex </a:t>
            </a:r>
          </a:p>
          <a:p>
            <a:pPr lvl="1"/>
            <a:r>
              <a:rPr lang="en-US" altLang="en-US" dirty="0"/>
              <a:t>Important that you’re able to research a vulnerability relevant to the security test you’re conducting</a:t>
            </a:r>
          </a:p>
          <a:p>
            <a:r>
              <a:rPr lang="en-US" altLang="en-US" dirty="0"/>
              <a:t>Security testers can use information from the CVE site to test a Windows computer</a:t>
            </a:r>
          </a:p>
          <a:p>
            <a:pPr lvl="1"/>
            <a:r>
              <a:rPr lang="en-US" altLang="en-US" dirty="0"/>
              <a:t>Make sure it’s been patched with updates from Microsoft that address known vulnerabilities</a:t>
            </a:r>
          </a:p>
        </p:txBody>
      </p:sp>
    </p:spTree>
    <p:extLst>
      <p:ext uri="{BB962C8B-B14F-4D97-AF65-F5344CB8AC3E}">
        <p14:creationId xmlns:p14="http://schemas.microsoft.com/office/powerpoint/2010/main" val="206407085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B009B3F-6123-4C7E-B137-21537C6B2352}"/>
              </a:ext>
            </a:extLst>
          </p:cNvPr>
          <p:cNvSpPr>
            <a:spLocks noGrp="1"/>
          </p:cNvSpPr>
          <p:nvPr>
            <p:ph type="title"/>
          </p:nvPr>
        </p:nvSpPr>
        <p:spPr/>
        <p:txBody>
          <a:bodyPr/>
          <a:lstStyle/>
          <a:p>
            <a:r>
              <a:rPr lang="en-US" altLang="en-US" dirty="0"/>
              <a:t>Tools for Identifying Linux Vulnerabilities (4 of 5) </a:t>
            </a:r>
            <a:endParaRPr lang="en-IN" dirty="0"/>
          </a:p>
        </p:txBody>
      </p:sp>
      <p:pic>
        <p:nvPicPr>
          <p:cNvPr id="5" name="Picture Placeholder 4" descr="Greenbone Security Manager listing vulnerabilities discovered for target 192.168.2.144">
            <a:extLst>
              <a:ext uri="{FF2B5EF4-FFF2-40B4-BE49-F238E27FC236}">
                <a16:creationId xmlns:a16="http://schemas.microsoft.com/office/drawing/2014/main" id="{A7D0D8AE-3F36-42D5-8585-9FA6BF365B23}"/>
              </a:ext>
            </a:extLst>
          </p:cNvPr>
          <p:cNvPicPr>
            <a:picLocks noGrp="1" noChangeAspect="1"/>
          </p:cNvPicPr>
          <p:nvPr>
            <p:ph type="pic" sz="quarter" idx="10"/>
          </p:nvPr>
        </p:nvPicPr>
        <p:blipFill rotWithShape="1">
          <a:blip r:embed="rId2"/>
          <a:srcRect l="120" t="-1114" r="-88" b="552"/>
          <a:stretch/>
        </p:blipFill>
        <p:spPr>
          <a:xfrm>
            <a:off x="320842" y="1140723"/>
            <a:ext cx="7058527" cy="4596649"/>
          </a:xfrm>
        </p:spPr>
      </p:pic>
      <p:sp>
        <p:nvSpPr>
          <p:cNvPr id="7" name="Text Placeholder 6">
            <a:extLst>
              <a:ext uri="{FF2B5EF4-FFF2-40B4-BE49-F238E27FC236}">
                <a16:creationId xmlns:a16="http://schemas.microsoft.com/office/drawing/2014/main" id="{1D6C1048-F322-4B9E-9429-AD8C4ACC6D6D}"/>
              </a:ext>
            </a:extLst>
          </p:cNvPr>
          <p:cNvSpPr>
            <a:spLocks noGrp="1"/>
          </p:cNvSpPr>
          <p:nvPr>
            <p:ph type="body" sz="quarter" idx="12"/>
          </p:nvPr>
        </p:nvSpPr>
        <p:spPr>
          <a:xfrm rot="16200000">
            <a:off x="5625197" y="3752383"/>
            <a:ext cx="3707552" cy="262425"/>
          </a:xfrm>
        </p:spPr>
        <p:txBody>
          <a:bodyPr/>
          <a:lstStyle/>
          <a:p>
            <a:r>
              <a:rPr lang="en-IN" dirty="0"/>
              <a:t>Source: GNU General Public License</a:t>
            </a:r>
          </a:p>
        </p:txBody>
      </p:sp>
      <p:sp>
        <p:nvSpPr>
          <p:cNvPr id="6" name="Text Placeholder 5">
            <a:extLst>
              <a:ext uri="{FF2B5EF4-FFF2-40B4-BE49-F238E27FC236}">
                <a16:creationId xmlns:a16="http://schemas.microsoft.com/office/drawing/2014/main" id="{2D06BF0D-9905-4F86-A272-2DB6DCB62D8D}"/>
              </a:ext>
            </a:extLst>
          </p:cNvPr>
          <p:cNvSpPr>
            <a:spLocks noGrp="1"/>
          </p:cNvSpPr>
          <p:nvPr>
            <p:ph type="body" sz="quarter" idx="11"/>
          </p:nvPr>
        </p:nvSpPr>
        <p:spPr>
          <a:xfrm>
            <a:off x="7799814" y="5065267"/>
            <a:ext cx="4392186" cy="672105"/>
          </a:xfrm>
        </p:spPr>
        <p:txBody>
          <a:bodyPr/>
          <a:lstStyle/>
          <a:p>
            <a:r>
              <a:rPr lang="en-US" b="1" dirty="0"/>
              <a:t>Figure 8-8 </a:t>
            </a:r>
            <a:r>
              <a:rPr lang="en-US" dirty="0"/>
              <a:t>Report of OpenVAS scan of 192.168.2.144</a:t>
            </a:r>
            <a:endParaRPr lang="en-IN" dirty="0"/>
          </a:p>
        </p:txBody>
      </p:sp>
    </p:spTree>
    <p:extLst>
      <p:ext uri="{BB962C8B-B14F-4D97-AF65-F5344CB8AC3E}">
        <p14:creationId xmlns:p14="http://schemas.microsoft.com/office/powerpoint/2010/main" val="256820217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B009B3F-6123-4C7E-B137-21537C6B2352}"/>
              </a:ext>
            </a:extLst>
          </p:cNvPr>
          <p:cNvSpPr>
            <a:spLocks noGrp="1"/>
          </p:cNvSpPr>
          <p:nvPr>
            <p:ph type="title"/>
          </p:nvPr>
        </p:nvSpPr>
        <p:spPr/>
        <p:txBody>
          <a:bodyPr/>
          <a:lstStyle/>
          <a:p>
            <a:r>
              <a:rPr lang="en-US" altLang="en-US" dirty="0"/>
              <a:t>Tools for Identifying Linux Vulnerabilities (5 of 5) </a:t>
            </a:r>
            <a:endParaRPr lang="en-IN" dirty="0"/>
          </a:p>
        </p:txBody>
      </p:sp>
      <p:pic>
        <p:nvPicPr>
          <p:cNvPr id="5" name="Picture Placeholder 4" descr="Greenbone Security Manager  showing specific vulnerability details for Ingreslock vulnerability">
            <a:extLst>
              <a:ext uri="{FF2B5EF4-FFF2-40B4-BE49-F238E27FC236}">
                <a16:creationId xmlns:a16="http://schemas.microsoft.com/office/drawing/2014/main" id="{E7DD263F-9D0B-48E2-9C5F-CA45ADBE6975}"/>
              </a:ext>
            </a:extLst>
          </p:cNvPr>
          <p:cNvPicPr>
            <a:picLocks noGrp="1" noChangeAspect="1"/>
          </p:cNvPicPr>
          <p:nvPr>
            <p:ph type="pic" sz="quarter" idx="10"/>
          </p:nvPr>
        </p:nvPicPr>
        <p:blipFill rotWithShape="1">
          <a:blip r:embed="rId2"/>
          <a:srcRect l="1017" r="727"/>
          <a:stretch/>
        </p:blipFill>
        <p:spPr>
          <a:xfrm>
            <a:off x="1763316" y="1426934"/>
            <a:ext cx="8518358" cy="3607127"/>
          </a:xfrm>
        </p:spPr>
      </p:pic>
      <p:sp>
        <p:nvSpPr>
          <p:cNvPr id="7" name="Text Placeholder 6">
            <a:extLst>
              <a:ext uri="{FF2B5EF4-FFF2-40B4-BE49-F238E27FC236}">
                <a16:creationId xmlns:a16="http://schemas.microsoft.com/office/drawing/2014/main" id="{1D6C1048-F322-4B9E-9429-AD8C4ACC6D6D}"/>
              </a:ext>
            </a:extLst>
          </p:cNvPr>
          <p:cNvSpPr>
            <a:spLocks noGrp="1"/>
          </p:cNvSpPr>
          <p:nvPr>
            <p:ph type="body" sz="quarter" idx="12"/>
          </p:nvPr>
        </p:nvSpPr>
        <p:spPr>
          <a:xfrm rot="16200000">
            <a:off x="8527027" y="2968862"/>
            <a:ext cx="3707552" cy="262425"/>
          </a:xfrm>
        </p:spPr>
        <p:txBody>
          <a:bodyPr/>
          <a:lstStyle/>
          <a:p>
            <a:r>
              <a:rPr lang="en-IN" dirty="0"/>
              <a:t>Source: GNU General Public License</a:t>
            </a:r>
          </a:p>
        </p:txBody>
      </p:sp>
      <p:sp>
        <p:nvSpPr>
          <p:cNvPr id="6" name="Text Placeholder 5">
            <a:extLst>
              <a:ext uri="{FF2B5EF4-FFF2-40B4-BE49-F238E27FC236}">
                <a16:creationId xmlns:a16="http://schemas.microsoft.com/office/drawing/2014/main" id="{2D06BF0D-9905-4F86-A272-2DB6DCB62D8D}"/>
              </a:ext>
            </a:extLst>
          </p:cNvPr>
          <p:cNvSpPr>
            <a:spLocks noGrp="1"/>
          </p:cNvSpPr>
          <p:nvPr>
            <p:ph type="body" sz="quarter" idx="11"/>
          </p:nvPr>
        </p:nvSpPr>
        <p:spPr>
          <a:xfrm>
            <a:off x="3015916" y="5528775"/>
            <a:ext cx="6742860" cy="460882"/>
          </a:xfrm>
        </p:spPr>
        <p:txBody>
          <a:bodyPr/>
          <a:lstStyle/>
          <a:p>
            <a:r>
              <a:rPr lang="en-US" b="1" dirty="0"/>
              <a:t>Figure 8-9 </a:t>
            </a:r>
            <a:r>
              <a:rPr lang="en-US" dirty="0"/>
              <a:t>Possible Backdoor: Ingreslock vulnerability found</a:t>
            </a:r>
            <a:endParaRPr lang="en-IN" dirty="0"/>
          </a:p>
        </p:txBody>
      </p:sp>
    </p:spTree>
    <p:extLst>
      <p:ext uri="{BB962C8B-B14F-4D97-AF65-F5344CB8AC3E}">
        <p14:creationId xmlns:p14="http://schemas.microsoft.com/office/powerpoint/2010/main" val="163121280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D83427C-8685-43AD-826B-A3C052E94C22}"/>
              </a:ext>
            </a:extLst>
          </p:cNvPr>
          <p:cNvSpPr>
            <a:spLocks noGrp="1"/>
          </p:cNvSpPr>
          <p:nvPr>
            <p:ph type="title"/>
          </p:nvPr>
        </p:nvSpPr>
        <p:spPr/>
        <p:txBody>
          <a:bodyPr/>
          <a:lstStyle/>
          <a:p>
            <a:r>
              <a:rPr lang="en-IN" dirty="0"/>
              <a:t>Checking for Trojans (1 of 2)</a:t>
            </a:r>
          </a:p>
        </p:txBody>
      </p:sp>
      <p:sp>
        <p:nvSpPr>
          <p:cNvPr id="7" name="Text Placeholder 6">
            <a:extLst>
              <a:ext uri="{FF2B5EF4-FFF2-40B4-BE49-F238E27FC236}">
                <a16:creationId xmlns:a16="http://schemas.microsoft.com/office/drawing/2014/main" id="{1E49150F-2FDD-407E-B176-BDB1A3785843}"/>
              </a:ext>
            </a:extLst>
          </p:cNvPr>
          <p:cNvSpPr>
            <a:spLocks noGrp="1"/>
          </p:cNvSpPr>
          <p:nvPr>
            <p:ph type="body" sz="quarter" idx="17"/>
          </p:nvPr>
        </p:nvSpPr>
        <p:spPr/>
        <p:txBody>
          <a:bodyPr/>
          <a:lstStyle/>
          <a:p>
            <a:r>
              <a:rPr lang="en-US" altLang="en-US" dirty="0"/>
              <a:t>Trojan programs perform one or more of the following:</a:t>
            </a:r>
          </a:p>
          <a:p>
            <a:pPr lvl="1"/>
            <a:r>
              <a:rPr lang="en-US" altLang="en-US" dirty="0"/>
              <a:t>Allow remote administration of attacked system</a:t>
            </a:r>
          </a:p>
          <a:p>
            <a:pPr lvl="1"/>
            <a:r>
              <a:rPr lang="en-US" altLang="en-US" dirty="0"/>
              <a:t>Create a hidden file server on the attacked computer</a:t>
            </a:r>
          </a:p>
          <a:p>
            <a:pPr lvl="2"/>
            <a:r>
              <a:rPr lang="en-US" altLang="en-US" dirty="0"/>
              <a:t>Files can be uploaded and downloaded</a:t>
            </a:r>
          </a:p>
          <a:p>
            <a:pPr lvl="1"/>
            <a:r>
              <a:rPr lang="en-US" altLang="en-US" dirty="0"/>
              <a:t>Steal passwords from the attacked system </a:t>
            </a:r>
          </a:p>
          <a:p>
            <a:pPr lvl="2"/>
            <a:r>
              <a:rPr lang="en-US" altLang="en-US" dirty="0"/>
              <a:t>Email them to attacker</a:t>
            </a:r>
          </a:p>
          <a:p>
            <a:pPr lvl="1"/>
            <a:r>
              <a:rPr lang="en-US" altLang="en-US" dirty="0"/>
              <a:t>Log all keystrokes a user enters</a:t>
            </a:r>
          </a:p>
          <a:p>
            <a:pPr lvl="2"/>
            <a:r>
              <a:rPr lang="en-US" altLang="en-US" dirty="0"/>
              <a:t>Email the results or store them in a hidden file that the attacker can access remotely</a:t>
            </a:r>
          </a:p>
        </p:txBody>
      </p:sp>
    </p:spTree>
    <p:extLst>
      <p:ext uri="{BB962C8B-B14F-4D97-AF65-F5344CB8AC3E}">
        <p14:creationId xmlns:p14="http://schemas.microsoft.com/office/powerpoint/2010/main" val="53835871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D83427C-8685-43AD-826B-A3C052E94C22}"/>
              </a:ext>
            </a:extLst>
          </p:cNvPr>
          <p:cNvSpPr>
            <a:spLocks noGrp="1"/>
          </p:cNvSpPr>
          <p:nvPr>
            <p:ph type="title"/>
          </p:nvPr>
        </p:nvSpPr>
        <p:spPr/>
        <p:txBody>
          <a:bodyPr/>
          <a:lstStyle/>
          <a:p>
            <a:r>
              <a:rPr lang="en-IN" dirty="0"/>
              <a:t>Checking for Trojans (2 of 2)</a:t>
            </a:r>
          </a:p>
        </p:txBody>
      </p:sp>
      <p:sp>
        <p:nvSpPr>
          <p:cNvPr id="7" name="Text Placeholder 6">
            <a:extLst>
              <a:ext uri="{FF2B5EF4-FFF2-40B4-BE49-F238E27FC236}">
                <a16:creationId xmlns:a16="http://schemas.microsoft.com/office/drawing/2014/main" id="{1E49150F-2FDD-407E-B176-BDB1A3785843}"/>
              </a:ext>
            </a:extLst>
          </p:cNvPr>
          <p:cNvSpPr>
            <a:spLocks noGrp="1"/>
          </p:cNvSpPr>
          <p:nvPr>
            <p:ph type="body" sz="quarter" idx="17"/>
          </p:nvPr>
        </p:nvSpPr>
        <p:spPr/>
        <p:txBody>
          <a:bodyPr>
            <a:noAutofit/>
          </a:bodyPr>
          <a:lstStyle/>
          <a:p>
            <a:r>
              <a:rPr lang="en-US" altLang="en-US" dirty="0"/>
              <a:t>Linux Trojan programs </a:t>
            </a:r>
          </a:p>
          <a:p>
            <a:pPr lvl="1"/>
            <a:r>
              <a:rPr lang="en-US" altLang="en-US" dirty="0"/>
              <a:t>Sometimes disguised as legitimate programs</a:t>
            </a:r>
          </a:p>
          <a:p>
            <a:pPr lvl="1"/>
            <a:r>
              <a:rPr lang="en-US" altLang="en-US" dirty="0"/>
              <a:t>Contain program code that can wipe out file systems</a:t>
            </a:r>
          </a:p>
          <a:p>
            <a:pPr lvl="1"/>
            <a:r>
              <a:rPr lang="en-US" altLang="en-US" dirty="0"/>
              <a:t>More difficult to detect today</a:t>
            </a:r>
          </a:p>
          <a:p>
            <a:pPr lvl="2"/>
            <a:r>
              <a:rPr lang="en-US" altLang="en-US" dirty="0"/>
              <a:t>Protecting Linux computers against identified Trojan programs is easier</a:t>
            </a:r>
          </a:p>
          <a:p>
            <a:r>
              <a:rPr lang="en-US" altLang="en-US" dirty="0"/>
              <a:t>Rootkits containing Trojan binary programs</a:t>
            </a:r>
          </a:p>
          <a:p>
            <a:pPr lvl="1"/>
            <a:r>
              <a:rPr lang="en-US" altLang="en-US" dirty="0"/>
              <a:t>More dangerous</a:t>
            </a:r>
          </a:p>
          <a:p>
            <a:pPr lvl="1"/>
            <a:r>
              <a:rPr lang="en-US" altLang="en-US" dirty="0"/>
              <a:t>Attackers hide tools </a:t>
            </a:r>
          </a:p>
          <a:p>
            <a:pPr lvl="2"/>
            <a:r>
              <a:rPr lang="en-US" altLang="en-US" dirty="0"/>
              <a:t>Perform further attacks</a:t>
            </a:r>
          </a:p>
          <a:p>
            <a:pPr lvl="2"/>
            <a:r>
              <a:rPr lang="en-US" altLang="en-US" dirty="0"/>
              <a:t>Have access to backdoor programs</a:t>
            </a:r>
          </a:p>
        </p:txBody>
      </p:sp>
    </p:spTree>
    <p:extLst>
      <p:ext uri="{BB962C8B-B14F-4D97-AF65-F5344CB8AC3E}">
        <p14:creationId xmlns:p14="http://schemas.microsoft.com/office/powerpoint/2010/main" val="282851442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34324-782B-432C-99DD-EA603DB76109}"/>
              </a:ext>
            </a:extLst>
          </p:cNvPr>
          <p:cNvSpPr>
            <a:spLocks noGrp="1"/>
          </p:cNvSpPr>
          <p:nvPr>
            <p:ph type="title"/>
          </p:nvPr>
        </p:nvSpPr>
        <p:spPr/>
        <p:txBody>
          <a:bodyPr/>
          <a:lstStyle/>
          <a:p>
            <a:r>
              <a:rPr lang="en-US" altLang="en-US" dirty="0"/>
              <a:t>More Countermeasures against Linux Attacks</a:t>
            </a:r>
            <a:endParaRPr lang="en-IN" dirty="0"/>
          </a:p>
        </p:txBody>
      </p:sp>
      <p:sp>
        <p:nvSpPr>
          <p:cNvPr id="3" name="Text Placeholder 2">
            <a:extLst>
              <a:ext uri="{FF2B5EF4-FFF2-40B4-BE49-F238E27FC236}">
                <a16:creationId xmlns:a16="http://schemas.microsoft.com/office/drawing/2014/main" id="{0DE380DC-A51C-4EAC-8963-55BA6B2A9FE4}"/>
              </a:ext>
            </a:extLst>
          </p:cNvPr>
          <p:cNvSpPr>
            <a:spLocks noGrp="1"/>
          </p:cNvSpPr>
          <p:nvPr>
            <p:ph type="body" sz="quarter" idx="17"/>
          </p:nvPr>
        </p:nvSpPr>
        <p:spPr/>
        <p:txBody>
          <a:bodyPr/>
          <a:lstStyle/>
          <a:p>
            <a:r>
              <a:rPr lang="en-US" altLang="en-US" dirty="0"/>
              <a:t>Most critical tasks:</a:t>
            </a:r>
          </a:p>
          <a:p>
            <a:pPr lvl="1"/>
            <a:r>
              <a:rPr lang="en-US" altLang="en-US" dirty="0"/>
              <a:t>Training users</a:t>
            </a:r>
          </a:p>
          <a:p>
            <a:pPr lvl="1"/>
            <a:r>
              <a:rPr lang="en-US" altLang="en-US" dirty="0"/>
              <a:t>Keeping up on kernel releases and security updates</a:t>
            </a:r>
          </a:p>
          <a:p>
            <a:pPr lvl="1"/>
            <a:r>
              <a:rPr lang="en-US" altLang="en-US" dirty="0"/>
              <a:t>Configuring systems to improve security</a:t>
            </a:r>
          </a:p>
        </p:txBody>
      </p:sp>
    </p:spTree>
    <p:extLst>
      <p:ext uri="{BB962C8B-B14F-4D97-AF65-F5344CB8AC3E}">
        <p14:creationId xmlns:p14="http://schemas.microsoft.com/office/powerpoint/2010/main" val="363823171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2FDFDD-C235-422C-8574-D1DBF6F86BF7}"/>
              </a:ext>
            </a:extLst>
          </p:cNvPr>
          <p:cNvSpPr>
            <a:spLocks noGrp="1"/>
          </p:cNvSpPr>
          <p:nvPr>
            <p:ph type="title"/>
          </p:nvPr>
        </p:nvSpPr>
        <p:spPr/>
        <p:txBody>
          <a:bodyPr/>
          <a:lstStyle/>
          <a:p>
            <a:r>
              <a:rPr lang="en-US" altLang="en-US" dirty="0"/>
              <a:t>User Awareness Training</a:t>
            </a:r>
            <a:endParaRPr lang="en-IN" dirty="0"/>
          </a:p>
        </p:txBody>
      </p:sp>
      <p:sp>
        <p:nvSpPr>
          <p:cNvPr id="3" name="Text Placeholder 2">
            <a:extLst>
              <a:ext uri="{FF2B5EF4-FFF2-40B4-BE49-F238E27FC236}">
                <a16:creationId xmlns:a16="http://schemas.microsoft.com/office/drawing/2014/main" id="{A3F60B6E-3E25-4F15-A278-A9DDC0D6B21C}"/>
              </a:ext>
            </a:extLst>
          </p:cNvPr>
          <p:cNvSpPr>
            <a:spLocks noGrp="1"/>
          </p:cNvSpPr>
          <p:nvPr>
            <p:ph type="body" sz="quarter" idx="17"/>
          </p:nvPr>
        </p:nvSpPr>
        <p:spPr/>
        <p:txBody>
          <a:bodyPr/>
          <a:lstStyle/>
          <a:p>
            <a:r>
              <a:rPr lang="en-US" altLang="en-US" dirty="0"/>
              <a:t>Make it difficult for social engineers to get information from employees</a:t>
            </a:r>
          </a:p>
          <a:p>
            <a:r>
              <a:rPr lang="en-US" altLang="en-US" dirty="0"/>
              <a:t>Include all employees in the training</a:t>
            </a:r>
          </a:p>
          <a:p>
            <a:r>
              <a:rPr lang="en-US" altLang="en-US" dirty="0"/>
              <a:t>No information should be given to outsiders</a:t>
            </a:r>
          </a:p>
          <a:p>
            <a:pPr lvl="1"/>
            <a:r>
              <a:rPr lang="en-US" altLang="en-US" dirty="0"/>
              <a:t>Knowing the OS that the company is running makes attacks easier to select an exploit</a:t>
            </a:r>
          </a:p>
          <a:p>
            <a:r>
              <a:rPr lang="en-US" altLang="en-US" dirty="0"/>
              <a:t>Teach users to be suspicious of people asking questions about the systems they are using</a:t>
            </a:r>
          </a:p>
          <a:p>
            <a:pPr lvl="1"/>
            <a:r>
              <a:rPr lang="en-US" altLang="en-US" dirty="0"/>
              <a:t>Verify whom they are talking to</a:t>
            </a:r>
          </a:p>
          <a:p>
            <a:pPr lvl="1"/>
            <a:r>
              <a:rPr lang="en-US" altLang="en-US" dirty="0"/>
              <a:t>Ask for a phone number to call them back</a:t>
            </a:r>
          </a:p>
        </p:txBody>
      </p:sp>
    </p:spTree>
    <p:extLst>
      <p:ext uri="{BB962C8B-B14F-4D97-AF65-F5344CB8AC3E}">
        <p14:creationId xmlns:p14="http://schemas.microsoft.com/office/powerpoint/2010/main" val="208391558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E329A-B0F4-40C8-9F7C-FB82D37F1014}"/>
              </a:ext>
            </a:extLst>
          </p:cNvPr>
          <p:cNvSpPr>
            <a:spLocks noGrp="1"/>
          </p:cNvSpPr>
          <p:nvPr>
            <p:ph type="title"/>
          </p:nvPr>
        </p:nvSpPr>
        <p:spPr/>
        <p:txBody>
          <a:bodyPr/>
          <a:lstStyle/>
          <a:p>
            <a:r>
              <a:rPr lang="en-US" altLang="en-US" dirty="0"/>
              <a:t>Keeping Current</a:t>
            </a:r>
            <a:endParaRPr lang="en-IN" dirty="0"/>
          </a:p>
        </p:txBody>
      </p:sp>
      <p:sp>
        <p:nvSpPr>
          <p:cNvPr id="6" name="Text Placeholder 5">
            <a:extLst>
              <a:ext uri="{FF2B5EF4-FFF2-40B4-BE49-F238E27FC236}">
                <a16:creationId xmlns:a16="http://schemas.microsoft.com/office/drawing/2014/main" id="{060102DE-6D59-4FB6-B5EE-29B896D1EFA6}"/>
              </a:ext>
            </a:extLst>
          </p:cNvPr>
          <p:cNvSpPr>
            <a:spLocks noGrp="1"/>
          </p:cNvSpPr>
          <p:nvPr>
            <p:ph type="body" sz="quarter" idx="17"/>
          </p:nvPr>
        </p:nvSpPr>
        <p:spPr/>
        <p:txBody>
          <a:bodyPr>
            <a:normAutofit/>
          </a:bodyPr>
          <a:lstStyle/>
          <a:p>
            <a:r>
              <a:rPr lang="en-US" altLang="en-US" dirty="0"/>
              <a:t>As soon as a vulnerability is discovered and posted, OS vendors notify customers of upgrades and patches</a:t>
            </a:r>
          </a:p>
          <a:p>
            <a:pPr lvl="1"/>
            <a:r>
              <a:rPr lang="en-US" altLang="en-US" dirty="0"/>
              <a:t>Installing fixes promptly is essential to protect your system</a:t>
            </a:r>
          </a:p>
          <a:p>
            <a:r>
              <a:rPr lang="en-US" altLang="en-US" dirty="0"/>
              <a:t>Linux distributions</a:t>
            </a:r>
          </a:p>
          <a:p>
            <a:pPr lvl="1"/>
            <a:r>
              <a:rPr lang="en-US" altLang="en-US" dirty="0"/>
              <a:t>Most display warnings to inform users when they are running outdated versions</a:t>
            </a:r>
          </a:p>
        </p:txBody>
      </p:sp>
      <p:pic>
        <p:nvPicPr>
          <p:cNvPr id="9" name="Picture Placeholder 8" descr="A pop-up window alerting the user that software updates are available for a Ubuntu Linux system.">
            <a:extLst>
              <a:ext uri="{FF2B5EF4-FFF2-40B4-BE49-F238E27FC236}">
                <a16:creationId xmlns:a16="http://schemas.microsoft.com/office/drawing/2014/main" id="{FCF6CCC1-8AA8-460A-B6A2-7022AC04B141}"/>
              </a:ext>
            </a:extLst>
          </p:cNvPr>
          <p:cNvPicPr>
            <a:picLocks noGrp="1" noChangeAspect="1"/>
          </p:cNvPicPr>
          <p:nvPr>
            <p:ph type="pic" sz="quarter" idx="10"/>
          </p:nvPr>
        </p:nvPicPr>
        <p:blipFill rotWithShape="1">
          <a:blip r:embed="rId2"/>
          <a:srcRect t="1590" b="691"/>
          <a:stretch/>
        </p:blipFill>
        <p:spPr>
          <a:xfrm>
            <a:off x="3031958" y="3419117"/>
            <a:ext cx="5758044" cy="2569096"/>
          </a:xfrm>
        </p:spPr>
      </p:pic>
      <p:sp>
        <p:nvSpPr>
          <p:cNvPr id="5" name="Text Placeholder 4">
            <a:extLst>
              <a:ext uri="{FF2B5EF4-FFF2-40B4-BE49-F238E27FC236}">
                <a16:creationId xmlns:a16="http://schemas.microsoft.com/office/drawing/2014/main" id="{C596C4E7-BC1A-4614-9594-D9429968FC4B}"/>
              </a:ext>
            </a:extLst>
          </p:cNvPr>
          <p:cNvSpPr>
            <a:spLocks noGrp="1"/>
          </p:cNvSpPr>
          <p:nvPr>
            <p:ph type="body" sz="quarter" idx="12"/>
          </p:nvPr>
        </p:nvSpPr>
        <p:spPr>
          <a:xfrm rot="16200000">
            <a:off x="7760635" y="4689019"/>
            <a:ext cx="2244000" cy="185266"/>
          </a:xfrm>
        </p:spPr>
        <p:txBody>
          <a:bodyPr/>
          <a:lstStyle/>
          <a:p>
            <a:r>
              <a:rPr lang="en-IN" dirty="0"/>
              <a:t>Source: Ubuntu</a:t>
            </a:r>
          </a:p>
        </p:txBody>
      </p:sp>
    </p:spTree>
    <p:extLst>
      <p:ext uri="{BB962C8B-B14F-4D97-AF65-F5344CB8AC3E}">
        <p14:creationId xmlns:p14="http://schemas.microsoft.com/office/powerpoint/2010/main" val="212219462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B4A93-82FB-4EEB-B648-C57D97418BEC}"/>
              </a:ext>
            </a:extLst>
          </p:cNvPr>
          <p:cNvSpPr>
            <a:spLocks noGrp="1"/>
          </p:cNvSpPr>
          <p:nvPr>
            <p:ph type="title"/>
          </p:nvPr>
        </p:nvSpPr>
        <p:spPr/>
        <p:txBody>
          <a:bodyPr/>
          <a:lstStyle/>
          <a:p>
            <a:r>
              <a:rPr lang="en-US" altLang="en-US" dirty="0"/>
              <a:t>Secure Configuration</a:t>
            </a:r>
            <a:endParaRPr lang="en-IN" dirty="0"/>
          </a:p>
        </p:txBody>
      </p:sp>
      <p:sp>
        <p:nvSpPr>
          <p:cNvPr id="3" name="Text Placeholder 2">
            <a:extLst>
              <a:ext uri="{FF2B5EF4-FFF2-40B4-BE49-F238E27FC236}">
                <a16:creationId xmlns:a16="http://schemas.microsoft.com/office/drawing/2014/main" id="{1245188F-9A52-443C-B1BC-E0A078A10DFA}"/>
              </a:ext>
            </a:extLst>
          </p:cNvPr>
          <p:cNvSpPr>
            <a:spLocks noGrp="1"/>
          </p:cNvSpPr>
          <p:nvPr>
            <p:ph type="body" sz="quarter" idx="17"/>
          </p:nvPr>
        </p:nvSpPr>
        <p:spPr/>
        <p:txBody>
          <a:bodyPr>
            <a:normAutofit/>
          </a:bodyPr>
          <a:lstStyle/>
          <a:p>
            <a:r>
              <a:rPr lang="en-US" altLang="en-US" dirty="0"/>
              <a:t>Many methods and tools can be used to configure a Linux system to help prevent intrusions</a:t>
            </a:r>
          </a:p>
          <a:p>
            <a:pPr lvl="1"/>
            <a:r>
              <a:rPr lang="en-US" altLang="en-US" dirty="0"/>
              <a:t>Vulnerability scanners</a:t>
            </a:r>
          </a:p>
          <a:p>
            <a:pPr lvl="1"/>
            <a:r>
              <a:rPr lang="en-US" altLang="en-US" dirty="0"/>
              <a:t>Built-in Linux tools</a:t>
            </a:r>
          </a:p>
          <a:p>
            <a:pPr lvl="2"/>
            <a:r>
              <a:rPr lang="en-US" altLang="en-US" dirty="0"/>
              <a:t>Security Enhanced Linux (SELinux)</a:t>
            </a:r>
          </a:p>
          <a:p>
            <a:pPr lvl="3"/>
            <a:r>
              <a:rPr lang="en-US" altLang="en-US" dirty="0"/>
              <a:t>Uses </a:t>
            </a:r>
            <a:r>
              <a:rPr lang="en-US" altLang="en-US" b="1" dirty="0"/>
              <a:t>Mandatory Access Control (MAC), </a:t>
            </a:r>
            <a:r>
              <a:rPr lang="en-US" altLang="en-US" dirty="0"/>
              <a:t>an OS security mechanism that enforces access rules based on privileges for interactions between processes, files, and users</a:t>
            </a:r>
          </a:p>
          <a:p>
            <a:pPr lvl="1"/>
            <a:r>
              <a:rPr lang="en-US" altLang="en-US" dirty="0"/>
              <a:t>Free benchmark PDFs and tools provided by the Center for Internet Security (CIS)</a:t>
            </a:r>
          </a:p>
          <a:p>
            <a:pPr lvl="1"/>
            <a:r>
              <a:rPr lang="en-US" altLang="en-US" dirty="0"/>
              <a:t>OS Lockdown</a:t>
            </a:r>
          </a:p>
          <a:p>
            <a:pPr lvl="2"/>
            <a:r>
              <a:rPr lang="en-US" altLang="en-US" dirty="0"/>
              <a:t>A commercial tool (formerly known as Security Blanket)</a:t>
            </a:r>
          </a:p>
          <a:p>
            <a:pPr lvl="2"/>
            <a:r>
              <a:rPr lang="en-US" altLang="en-US" dirty="0"/>
              <a:t>Used to secure system quickly and save *nix system administrators from hours of manual configuration work</a:t>
            </a:r>
          </a:p>
        </p:txBody>
      </p:sp>
    </p:spTree>
    <p:extLst>
      <p:ext uri="{BB962C8B-B14F-4D97-AF65-F5344CB8AC3E}">
        <p14:creationId xmlns:p14="http://schemas.microsoft.com/office/powerpoint/2010/main" val="280543054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Knowledge Check Activity 8-2</a:t>
            </a:r>
          </a:p>
        </p:txBody>
      </p:sp>
      <p:sp>
        <p:nvSpPr>
          <p:cNvPr id="2" name="Text Placeholder 1"/>
          <p:cNvSpPr>
            <a:spLocks noGrp="1"/>
          </p:cNvSpPr>
          <p:nvPr>
            <p:ph type="body" sz="quarter" idx="15"/>
          </p:nvPr>
        </p:nvSpPr>
        <p:spPr/>
        <p:txBody>
          <a:bodyPr/>
          <a:lstStyle/>
          <a:p>
            <a:r>
              <a:rPr lang="en-US" sz="2000" dirty="0"/>
              <a:t>For a Windows computer to be able to access a *nix resource, CIFS must be enabled on at least one of the systems. True or false?</a:t>
            </a:r>
          </a:p>
          <a:p>
            <a:endParaRPr lang="en-US" sz="2000" dirty="0"/>
          </a:p>
          <a:p>
            <a:pPr marL="457200" indent="-457200">
              <a:buFont typeface="+mj-lt"/>
              <a:buAutoNum type="alphaLcPeriod"/>
            </a:pPr>
            <a:r>
              <a:rPr lang="en-US" sz="2000" dirty="0"/>
              <a:t>True</a:t>
            </a:r>
          </a:p>
          <a:p>
            <a:pPr marL="457200" indent="-457200">
              <a:buFont typeface="+mj-lt"/>
              <a:buAutoNum type="alphaLcPeriod"/>
            </a:pPr>
            <a:r>
              <a:rPr lang="en-US" sz="2000" dirty="0"/>
              <a:t>False</a:t>
            </a:r>
          </a:p>
        </p:txBody>
      </p:sp>
    </p:spTree>
    <p:extLst>
      <p:ext uri="{BB962C8B-B14F-4D97-AF65-F5344CB8AC3E}">
        <p14:creationId xmlns:p14="http://schemas.microsoft.com/office/powerpoint/2010/main" val="14234717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Knowledge Check Activity 8-2: Answer</a:t>
            </a:r>
          </a:p>
        </p:txBody>
      </p:sp>
      <p:sp>
        <p:nvSpPr>
          <p:cNvPr id="2" name="Text Placeholder 1"/>
          <p:cNvSpPr>
            <a:spLocks noGrp="1"/>
          </p:cNvSpPr>
          <p:nvPr>
            <p:ph type="body" sz="quarter" idx="15"/>
          </p:nvPr>
        </p:nvSpPr>
        <p:spPr/>
        <p:txBody>
          <a:bodyPr/>
          <a:lstStyle/>
          <a:p>
            <a:r>
              <a:rPr lang="en-US" sz="2000" dirty="0"/>
              <a:t>For a Windows computer to be able to access a *nix resource, CIFS must be enabled on at least one of the systems. True or false?</a:t>
            </a:r>
          </a:p>
          <a:p>
            <a:pPr>
              <a:spcBef>
                <a:spcPts val="600"/>
              </a:spcBef>
              <a:spcAft>
                <a:spcPts val="600"/>
              </a:spcAft>
            </a:pPr>
            <a:endParaRPr lang="en-US" sz="2000" b="1" dirty="0"/>
          </a:p>
          <a:p>
            <a:pPr>
              <a:spcBef>
                <a:spcPts val="600"/>
              </a:spcBef>
              <a:spcAft>
                <a:spcPts val="600"/>
              </a:spcAft>
            </a:pPr>
            <a:r>
              <a:rPr lang="en-US" sz="2000" b="1" dirty="0"/>
              <a:t>Answer: False. </a:t>
            </a:r>
          </a:p>
          <a:p>
            <a:pPr>
              <a:spcBef>
                <a:spcPts val="600"/>
              </a:spcBef>
              <a:spcAft>
                <a:spcPts val="600"/>
              </a:spcAft>
            </a:pPr>
            <a:r>
              <a:rPr lang="en-US" sz="2000" b="1" dirty="0"/>
              <a:t>To access a *nix resource from a Windows computer, CIFS must be enabled on both systems.</a:t>
            </a:r>
          </a:p>
        </p:txBody>
      </p:sp>
    </p:spTree>
    <p:extLst>
      <p:ext uri="{BB962C8B-B14F-4D97-AF65-F5344CB8AC3E}">
        <p14:creationId xmlns:p14="http://schemas.microsoft.com/office/powerpoint/2010/main" val="39877751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en-US" dirty="0"/>
              <a:t>Windows File Systems</a:t>
            </a:r>
            <a:endParaRPr lang="en-US" dirty="0"/>
          </a:p>
        </p:txBody>
      </p:sp>
      <p:sp>
        <p:nvSpPr>
          <p:cNvPr id="2" name="Text Placeholder 1"/>
          <p:cNvSpPr>
            <a:spLocks noGrp="1"/>
          </p:cNvSpPr>
          <p:nvPr>
            <p:ph type="body" sz="quarter" idx="17"/>
          </p:nvPr>
        </p:nvSpPr>
        <p:spPr/>
        <p:txBody>
          <a:bodyPr>
            <a:noAutofit/>
          </a:bodyPr>
          <a:lstStyle/>
          <a:p>
            <a:r>
              <a:rPr lang="en-US" altLang="en-US" dirty="0"/>
              <a:t>Purpose of any file system </a:t>
            </a:r>
          </a:p>
          <a:p>
            <a:pPr lvl="1"/>
            <a:r>
              <a:rPr lang="en-US" altLang="en-US" dirty="0"/>
              <a:t>Stores and manages information that users create</a:t>
            </a:r>
          </a:p>
          <a:p>
            <a:pPr lvl="1"/>
            <a:r>
              <a:rPr lang="en-US" altLang="en-US" dirty="0"/>
              <a:t>Organized OS files needed to boot the system</a:t>
            </a:r>
          </a:p>
          <a:p>
            <a:r>
              <a:rPr lang="en-US" altLang="en-US" dirty="0"/>
              <a:t>File system is the most vital part of any OS</a:t>
            </a:r>
          </a:p>
          <a:p>
            <a:pPr lvl="1"/>
            <a:r>
              <a:rPr lang="en-US" altLang="en-US" dirty="0"/>
              <a:t>Can be a vulnerability in some cases</a:t>
            </a:r>
          </a:p>
        </p:txBody>
      </p:sp>
    </p:spTree>
    <p:extLst>
      <p:ext uri="{BB962C8B-B14F-4D97-AF65-F5344CB8AC3E}">
        <p14:creationId xmlns:p14="http://schemas.microsoft.com/office/powerpoint/2010/main" val="146025613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Discussion Activity 8-1</a:t>
            </a:r>
          </a:p>
        </p:txBody>
      </p:sp>
      <p:sp>
        <p:nvSpPr>
          <p:cNvPr id="2" name="Text Placeholder 1"/>
          <p:cNvSpPr>
            <a:spLocks noGrp="1"/>
          </p:cNvSpPr>
          <p:nvPr>
            <p:ph type="body" sz="quarter" idx="15"/>
          </p:nvPr>
        </p:nvSpPr>
        <p:spPr/>
        <p:txBody>
          <a:bodyPr/>
          <a:lstStyle/>
          <a:p>
            <a:r>
              <a:rPr lang="en-US" sz="2000" dirty="0"/>
              <a:t>Discuss the measures that you can take for protecting systems on any network. Make a list of these measures and compare your answers with that of your classmates.</a:t>
            </a:r>
          </a:p>
        </p:txBody>
      </p:sp>
    </p:spTree>
    <p:extLst>
      <p:ext uri="{BB962C8B-B14F-4D97-AF65-F5344CB8AC3E}">
        <p14:creationId xmlns:p14="http://schemas.microsoft.com/office/powerpoint/2010/main" val="378017211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Discussion Activity 8-1: Answer</a:t>
            </a:r>
          </a:p>
        </p:txBody>
      </p:sp>
      <p:sp>
        <p:nvSpPr>
          <p:cNvPr id="2" name="Text Placeholder 1"/>
          <p:cNvSpPr>
            <a:spLocks noGrp="1"/>
          </p:cNvSpPr>
          <p:nvPr>
            <p:ph type="body" sz="quarter" idx="15"/>
          </p:nvPr>
        </p:nvSpPr>
        <p:spPr/>
        <p:txBody>
          <a:bodyPr/>
          <a:lstStyle/>
          <a:p>
            <a:r>
              <a:rPr lang="en-US" sz="2000" dirty="0"/>
              <a:t>Discuss the measures that you can take for protecting systems on any network.</a:t>
            </a:r>
          </a:p>
          <a:p>
            <a:endParaRPr lang="en-US" sz="2000" b="1" dirty="0"/>
          </a:p>
          <a:p>
            <a:pPr>
              <a:spcBef>
                <a:spcPts val="600"/>
              </a:spcBef>
              <a:spcAft>
                <a:spcPts val="600"/>
              </a:spcAft>
            </a:pPr>
            <a:r>
              <a:rPr lang="en-US" sz="2000" b="1" dirty="0"/>
              <a:t>Answer: The measures for protecting systems on any network include having user awareness training programs, running antivirus tools, disabling unneeded services, filtering out unnecessary ports, installing security updates and patches, securing configurations, application whitelisting, and reviewing logs.</a:t>
            </a:r>
          </a:p>
        </p:txBody>
      </p:sp>
    </p:spTree>
    <p:extLst>
      <p:ext uri="{BB962C8B-B14F-4D97-AF65-F5344CB8AC3E}">
        <p14:creationId xmlns:p14="http://schemas.microsoft.com/office/powerpoint/2010/main" val="119315520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Self-Assessment</a:t>
            </a:r>
          </a:p>
        </p:txBody>
      </p:sp>
      <p:sp>
        <p:nvSpPr>
          <p:cNvPr id="2" name="Text Placeholder 1"/>
          <p:cNvSpPr>
            <a:spLocks noGrp="1"/>
          </p:cNvSpPr>
          <p:nvPr>
            <p:ph type="body" sz="quarter" idx="15"/>
          </p:nvPr>
        </p:nvSpPr>
        <p:spPr>
          <a:xfrm>
            <a:off x="743576" y="1636776"/>
            <a:ext cx="10711543" cy="3732692"/>
          </a:xfrm>
        </p:spPr>
        <p:txBody>
          <a:bodyPr/>
          <a:lstStyle/>
          <a:p>
            <a:r>
              <a:rPr lang="en-US" sz="2000" dirty="0"/>
              <a:t>Recall the methods for improving security on tested systems.</a:t>
            </a:r>
          </a:p>
          <a:p>
            <a:endParaRPr lang="en-US" sz="2000" dirty="0"/>
          </a:p>
          <a:p>
            <a:r>
              <a:rPr lang="en-US" sz="2000" dirty="0"/>
              <a:t>Describe how the risks posed by vulnerabilities on embedded operating systems can be minimized.</a:t>
            </a:r>
          </a:p>
        </p:txBody>
      </p:sp>
    </p:spTree>
    <p:extLst>
      <p:ext uri="{BB962C8B-B14F-4D97-AF65-F5344CB8AC3E}">
        <p14:creationId xmlns:p14="http://schemas.microsoft.com/office/powerpoint/2010/main" val="290799712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FD117-41EE-42DE-8010-D515739E4F3D}"/>
              </a:ext>
            </a:extLst>
          </p:cNvPr>
          <p:cNvSpPr>
            <a:spLocks noGrp="1"/>
          </p:cNvSpPr>
          <p:nvPr>
            <p:ph type="title"/>
          </p:nvPr>
        </p:nvSpPr>
        <p:spPr/>
        <p:txBody>
          <a:bodyPr/>
          <a:lstStyle/>
          <a:p>
            <a:r>
              <a:rPr lang="en-US" altLang="en-US" dirty="0"/>
              <a:t>Summary</a:t>
            </a:r>
            <a:endParaRPr lang="en-IN" dirty="0"/>
          </a:p>
        </p:txBody>
      </p:sp>
      <p:sp>
        <p:nvSpPr>
          <p:cNvPr id="3" name="Text Placeholder 2">
            <a:extLst>
              <a:ext uri="{FF2B5EF4-FFF2-40B4-BE49-F238E27FC236}">
                <a16:creationId xmlns:a16="http://schemas.microsoft.com/office/drawing/2014/main" id="{809D3157-1EC2-4444-B339-F79C1A2CCB5B}"/>
              </a:ext>
            </a:extLst>
          </p:cNvPr>
          <p:cNvSpPr>
            <a:spLocks noGrp="1"/>
          </p:cNvSpPr>
          <p:nvPr>
            <p:ph type="body" sz="quarter" idx="17"/>
          </p:nvPr>
        </p:nvSpPr>
        <p:spPr/>
        <p:txBody>
          <a:bodyPr/>
          <a:lstStyle/>
          <a:p>
            <a:pPr>
              <a:defRPr/>
            </a:pPr>
            <a:r>
              <a:rPr lang="en-US" dirty="0"/>
              <a:t>Now that the lesson has ended, you should be able to:</a:t>
            </a:r>
          </a:p>
          <a:p>
            <a:pPr lvl="1">
              <a:defRPr/>
            </a:pPr>
            <a:r>
              <a:rPr lang="en-US" dirty="0"/>
              <a:t>Describe vulnerabilities of the Windows and Linux operating systems</a:t>
            </a:r>
          </a:p>
          <a:p>
            <a:pPr lvl="1">
              <a:defRPr/>
            </a:pPr>
            <a:r>
              <a:rPr lang="en-US" dirty="0"/>
              <a:t>Identify specific vulnerabilities and explain ways to fix them</a:t>
            </a:r>
          </a:p>
          <a:p>
            <a:pPr lvl="1">
              <a:defRPr/>
            </a:pPr>
            <a:r>
              <a:rPr lang="en-US" dirty="0"/>
              <a:t>Explain techniques to harden Windows and Linux systems</a:t>
            </a:r>
          </a:p>
        </p:txBody>
      </p:sp>
    </p:spTree>
    <p:extLst>
      <p:ext uri="{BB962C8B-B14F-4D97-AF65-F5344CB8AC3E}">
        <p14:creationId xmlns:p14="http://schemas.microsoft.com/office/powerpoint/2010/main" val="19008017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8200" y="365125"/>
            <a:ext cx="10515600" cy="672105"/>
          </a:xfrm>
        </p:spPr>
        <p:txBody>
          <a:bodyPr/>
          <a:lstStyle/>
          <a:p>
            <a:r>
              <a:rPr lang="en-US" altLang="en-US" dirty="0"/>
              <a:t>File Allocation Table</a:t>
            </a:r>
            <a:endParaRPr lang="en-US" dirty="0"/>
          </a:p>
        </p:txBody>
      </p:sp>
      <p:sp>
        <p:nvSpPr>
          <p:cNvPr id="2" name="Text Placeholder 1"/>
          <p:cNvSpPr>
            <a:spLocks noGrp="1"/>
          </p:cNvSpPr>
          <p:nvPr>
            <p:ph type="body" sz="quarter" idx="17"/>
          </p:nvPr>
        </p:nvSpPr>
        <p:spPr>
          <a:xfrm>
            <a:off x="743576" y="1638300"/>
            <a:ext cx="10711543" cy="4394200"/>
          </a:xfrm>
        </p:spPr>
        <p:txBody>
          <a:bodyPr>
            <a:noAutofit/>
          </a:bodyPr>
          <a:lstStyle/>
          <a:p>
            <a:r>
              <a:rPr lang="en-US" altLang="en-US" dirty="0"/>
              <a:t>Original Microsoft file system</a:t>
            </a:r>
          </a:p>
          <a:p>
            <a:pPr lvl="1"/>
            <a:r>
              <a:rPr lang="en-US" altLang="en-US" dirty="0"/>
              <a:t>Supported by nearly all desktop and server OSs from 1981 to now</a:t>
            </a:r>
          </a:p>
          <a:p>
            <a:pPr lvl="1"/>
            <a:r>
              <a:rPr lang="en-US" altLang="en-US" dirty="0"/>
              <a:t>Later versions provide for larger file and disk sizes</a:t>
            </a:r>
          </a:p>
          <a:p>
            <a:pPr lvl="1"/>
            <a:r>
              <a:rPr lang="en-US" altLang="en-US" dirty="0"/>
              <a:t>F A T32</a:t>
            </a:r>
          </a:p>
          <a:p>
            <a:pPr lvl="2"/>
            <a:r>
              <a:rPr lang="en-US" altLang="en-US" dirty="0"/>
              <a:t>The standard file system for most removable media other than CDs and DVDs</a:t>
            </a:r>
          </a:p>
          <a:p>
            <a:r>
              <a:rPr lang="en-US" altLang="en-US" dirty="0"/>
              <a:t>Most serious shortcoming</a:t>
            </a:r>
          </a:p>
          <a:p>
            <a:pPr lvl="1"/>
            <a:r>
              <a:rPr lang="en-US" altLang="en-US" dirty="0"/>
              <a:t>Doesn’t support file-level access control lists (ACLs)</a:t>
            </a:r>
          </a:p>
          <a:p>
            <a:pPr lvl="2"/>
            <a:r>
              <a:rPr lang="en-US" altLang="en-US" dirty="0"/>
              <a:t>ACLs are necessary for setting permissions on files</a:t>
            </a:r>
          </a:p>
          <a:p>
            <a:pPr lvl="2"/>
            <a:r>
              <a:rPr lang="en-US" altLang="en-US" dirty="0"/>
              <a:t>Multiuser environment results in a critical vulnerability</a:t>
            </a:r>
          </a:p>
        </p:txBody>
      </p:sp>
    </p:spTree>
    <p:extLst>
      <p:ext uri="{BB962C8B-B14F-4D97-AF65-F5344CB8AC3E}">
        <p14:creationId xmlns:p14="http://schemas.microsoft.com/office/powerpoint/2010/main" val="36924448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8200" y="365125"/>
            <a:ext cx="10515600" cy="672105"/>
          </a:xfrm>
        </p:spPr>
        <p:txBody>
          <a:bodyPr/>
          <a:lstStyle/>
          <a:p>
            <a:r>
              <a:rPr lang="en-US" altLang="en-US" dirty="0"/>
              <a:t>NTFS</a:t>
            </a:r>
            <a:endParaRPr lang="en-US" dirty="0"/>
          </a:p>
        </p:txBody>
      </p:sp>
      <p:sp>
        <p:nvSpPr>
          <p:cNvPr id="2" name="Text Placeholder 1"/>
          <p:cNvSpPr>
            <a:spLocks noGrp="1"/>
          </p:cNvSpPr>
          <p:nvPr>
            <p:ph type="body" sz="quarter" idx="17"/>
          </p:nvPr>
        </p:nvSpPr>
        <p:spPr>
          <a:xfrm>
            <a:off x="743576" y="1638300"/>
            <a:ext cx="10711543" cy="4394200"/>
          </a:xfrm>
        </p:spPr>
        <p:txBody>
          <a:bodyPr>
            <a:noAutofit/>
          </a:bodyPr>
          <a:lstStyle/>
          <a:p>
            <a:r>
              <a:rPr lang="en-US" altLang="en-US" dirty="0"/>
              <a:t>New Technology File System (NTFS)</a:t>
            </a:r>
          </a:p>
          <a:p>
            <a:pPr lvl="1"/>
            <a:r>
              <a:rPr lang="en-US" altLang="en-US" dirty="0"/>
              <a:t>First released as a high-end file system in Windows NT 3.1 and in Windows NT 3.51</a:t>
            </a:r>
          </a:p>
          <a:p>
            <a:pPr lvl="2"/>
            <a:r>
              <a:rPr lang="en-US" altLang="en-US" dirty="0"/>
              <a:t>Added support for larger files, disk volumes, and ACL file security</a:t>
            </a:r>
          </a:p>
          <a:p>
            <a:r>
              <a:rPr lang="en-US" altLang="en-US" dirty="0"/>
              <a:t>Subsequent Windows versions </a:t>
            </a:r>
          </a:p>
          <a:p>
            <a:pPr lvl="1"/>
            <a:r>
              <a:rPr lang="en-US" altLang="en-US" dirty="0"/>
              <a:t>Included several upgrades</a:t>
            </a:r>
          </a:p>
          <a:p>
            <a:r>
              <a:rPr lang="en-US" altLang="en-US" dirty="0"/>
              <a:t>Some inherent vulnerabilities</a:t>
            </a:r>
          </a:p>
          <a:p>
            <a:pPr lvl="1"/>
            <a:r>
              <a:rPr lang="en-US" altLang="en-US" dirty="0"/>
              <a:t>Alternate data streams (ADSs)</a:t>
            </a:r>
          </a:p>
          <a:p>
            <a:pPr lvl="1"/>
            <a:r>
              <a:rPr lang="en-US" altLang="en-US" dirty="0"/>
              <a:t>Can “stream” (hide) information behind existing files</a:t>
            </a:r>
          </a:p>
          <a:p>
            <a:pPr lvl="2"/>
            <a:r>
              <a:rPr lang="en-US" altLang="en-US" dirty="0"/>
              <a:t>Without affecting their function, size, or other information</a:t>
            </a:r>
          </a:p>
          <a:p>
            <a:pPr lvl="2"/>
            <a:r>
              <a:rPr lang="en-US" altLang="en-US" dirty="0"/>
              <a:t>Makes it possible for system intruders to hide exploitation tools and other malicious files</a:t>
            </a:r>
          </a:p>
          <a:p>
            <a:pPr lvl="1"/>
            <a:r>
              <a:rPr lang="en-US" altLang="en-US" dirty="0"/>
              <a:t>Several detection methods exist</a:t>
            </a:r>
          </a:p>
        </p:txBody>
      </p:sp>
    </p:spTree>
    <p:extLst>
      <p:ext uri="{BB962C8B-B14F-4D97-AF65-F5344CB8AC3E}">
        <p14:creationId xmlns:p14="http://schemas.microsoft.com/office/powerpoint/2010/main" val="11401205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59F49D-B5B7-4EF9-9FA8-A2AD1A13D95A}"/>
              </a:ext>
            </a:extLst>
          </p:cNvPr>
          <p:cNvSpPr>
            <a:spLocks noGrp="1"/>
          </p:cNvSpPr>
          <p:nvPr>
            <p:ph type="title"/>
          </p:nvPr>
        </p:nvSpPr>
        <p:spPr>
          <a:xfrm>
            <a:off x="838200" y="365125"/>
            <a:ext cx="10515600" cy="672105"/>
          </a:xfrm>
        </p:spPr>
        <p:txBody>
          <a:bodyPr/>
          <a:lstStyle/>
          <a:p>
            <a:r>
              <a:rPr lang="en-US" altLang="en-US" dirty="0"/>
              <a:t>Remote Procedure Call</a:t>
            </a:r>
            <a:endParaRPr lang="en-IN" dirty="0"/>
          </a:p>
        </p:txBody>
      </p:sp>
      <p:sp>
        <p:nvSpPr>
          <p:cNvPr id="5" name="Text Placeholder 4">
            <a:extLst>
              <a:ext uri="{FF2B5EF4-FFF2-40B4-BE49-F238E27FC236}">
                <a16:creationId xmlns:a16="http://schemas.microsoft.com/office/drawing/2014/main" id="{DDD4F286-8DF4-49F9-81A5-0E1B45EB6F4A}"/>
              </a:ext>
            </a:extLst>
          </p:cNvPr>
          <p:cNvSpPr>
            <a:spLocks noGrp="1"/>
          </p:cNvSpPr>
          <p:nvPr>
            <p:ph type="body" sz="quarter" idx="17"/>
          </p:nvPr>
        </p:nvSpPr>
        <p:spPr>
          <a:xfrm>
            <a:off x="743576" y="1638300"/>
            <a:ext cx="10711543" cy="4394200"/>
          </a:xfrm>
        </p:spPr>
        <p:txBody>
          <a:bodyPr>
            <a:noAutofit/>
          </a:bodyPr>
          <a:lstStyle/>
          <a:p>
            <a:r>
              <a:rPr lang="en-US" altLang="en-US" dirty="0"/>
              <a:t>An interprocess communication mechanism</a:t>
            </a:r>
          </a:p>
          <a:p>
            <a:pPr lvl="1"/>
            <a:r>
              <a:rPr lang="en-US" altLang="en-US" dirty="0"/>
              <a:t>Allows a program running on one host to run code on a remote host</a:t>
            </a:r>
          </a:p>
          <a:p>
            <a:r>
              <a:rPr lang="en-US" altLang="en-US" dirty="0"/>
              <a:t>The Conficker worm exploited RPC by taking an advantage of a vulnerability in RPC</a:t>
            </a:r>
          </a:p>
          <a:p>
            <a:pPr lvl="1"/>
            <a:r>
              <a:rPr lang="en-US" altLang="en-US" dirty="0"/>
              <a:t>Ran arbitrary code on susceptible hosts</a:t>
            </a:r>
          </a:p>
          <a:p>
            <a:r>
              <a:rPr lang="en-US" altLang="en-US" dirty="0"/>
              <a:t>Nessus</a:t>
            </a:r>
          </a:p>
          <a:p>
            <a:pPr lvl="1"/>
            <a:r>
              <a:rPr lang="en-US" altLang="en-US" dirty="0"/>
              <a:t>Excellent tool for determining whether a system is vulnerable due to an RPC-related issue and for many other configuration and patching items as well</a:t>
            </a:r>
          </a:p>
        </p:txBody>
      </p:sp>
    </p:spTree>
    <p:extLst>
      <p:ext uri="{BB962C8B-B14F-4D97-AF65-F5344CB8AC3E}">
        <p14:creationId xmlns:p14="http://schemas.microsoft.com/office/powerpoint/2010/main" val="3338165092"/>
      </p:ext>
    </p:extLst>
  </p:cSld>
  <p:clrMapOvr>
    <a:masterClrMapping/>
  </p:clrMapOvr>
</p:sld>
</file>

<file path=ppt/theme/theme1.xml><?xml version="1.0" encoding="utf-8"?>
<a:theme xmlns:a="http://schemas.openxmlformats.org/drawingml/2006/main" name="Office Theme">
  <a:themeElements>
    <a:clrScheme name="Custom 31">
      <a:dk1>
        <a:srgbClr val="011892"/>
      </a:dk1>
      <a:lt1>
        <a:srgbClr val="FFFFFF"/>
      </a:lt1>
      <a:dk2>
        <a:srgbClr val="006198"/>
      </a:dk2>
      <a:lt2>
        <a:srgbClr val="E7E6E6"/>
      </a:lt2>
      <a:accent1>
        <a:srgbClr val="0098D4"/>
      </a:accent1>
      <a:accent2>
        <a:srgbClr val="00B7E6"/>
      </a:accent2>
      <a:accent3>
        <a:srgbClr val="81CFEC"/>
      </a:accent3>
      <a:accent4>
        <a:srgbClr val="E8255F"/>
      </a:accent4>
      <a:accent5>
        <a:srgbClr val="FF6300"/>
      </a:accent5>
      <a:accent6>
        <a:srgbClr val="F5B600"/>
      </a:accent6>
      <a:hlink>
        <a:srgbClr val="011892"/>
      </a:hlink>
      <a:folHlink>
        <a:srgbClr val="002060"/>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effectLst/>
      </a:spPr>
      <a:bodyPr wrap="square" lIns="0" tIns="0" rIns="0" rtlCol="0" anchor="b">
        <a:spAutoFit/>
      </a:bodyPr>
      <a:lstStyle>
        <a:defPPr>
          <a:defRPr sz="2000" smtClean="0">
            <a:latin typeface="Open Sans" panose="020B0606030504020204" pitchFamily="34" charset="0"/>
            <a:ea typeface="Open Sans" panose="020B0606030504020204" pitchFamily="34" charset="0"/>
            <a:cs typeface="Open Sans" panose="020B0606030504020204" pitchFamily="34" charset="0"/>
          </a:defRPr>
        </a:defPPr>
      </a:lstStyle>
    </a:txDef>
  </a:objectDefaults>
  <a:extraClrSchemeLst/>
  <a:extLst>
    <a:ext uri="{05A4C25C-085E-4340-85A3-A5531E510DB2}">
      <thm15:themeFamily xmlns:thm15="http://schemas.microsoft.com/office/thememl/2012/main" name="Accessible_PPT_Cengage.potx" id="{8657E95E-D601-4622-93AD-E122BF442589}" vid="{BBF71559-ED4F-42B5-98FD-480A317797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DCBD9E0DAEFC3E40A59C31973342194A" ma:contentTypeVersion="" ma:contentTypeDescription="Create a new document." ma:contentTypeScope="" ma:versionID="f864db225ba7641a71a5bcc0ce4d9915">
  <xsd:schema xmlns:xsd="http://www.w3.org/2001/XMLSchema" xmlns:xs="http://www.w3.org/2001/XMLSchema" xmlns:p="http://schemas.microsoft.com/office/2006/metadata/properties" xmlns:ns2="5b47f0fb-e24d-44b9-89a4-ff46b5ce035f" xmlns:ns3="dbac95d4-689a-4a2b-9845-ea50641fb23b" targetNamespace="http://schemas.microsoft.com/office/2006/metadata/properties" ma:root="true" ma:fieldsID="ca0abe68bfd46ce60dddf86ace54f11b" ns2:_="" ns3:_="">
    <xsd:import namespace="5b47f0fb-e24d-44b9-89a4-ff46b5ce035f"/>
    <xsd:import namespace="dbac95d4-689a-4a2b-9845-ea50641fb23b"/>
    <xsd:element name="properties">
      <xsd:complexType>
        <xsd:sequence>
          <xsd:element name="documentManagement">
            <xsd:complexType>
              <xsd:all>
                <xsd:element ref="ns2:SharedWithUsers" minOccurs="0"/>
                <xsd:element ref="ns2:SharedWithDetails" minOccurs="0"/>
                <xsd:element ref="ns3:Team_x0020_Members" minOccurs="0"/>
                <xsd:element ref="ns3:test1" minOccurs="0"/>
                <xsd:element ref="ns2:LastSharedByUser" minOccurs="0"/>
                <xsd:element ref="ns2:LastSharedByTime" minOccurs="0"/>
                <xsd:element ref="ns3:MediaServiceMetadata" minOccurs="0"/>
                <xsd:element ref="ns3:MediaServiceFastMetadata" minOccurs="0"/>
                <xsd:element ref="ns3:MediaServiceAutoTags" minOccurs="0"/>
                <xsd:element ref="ns3:MediaServiceOCR" minOccurs="0"/>
                <xsd:element ref="ns3:MediaServiceDateTaken" minOccurs="0"/>
                <xsd:element ref="ns3:MediaServiceGenerationTime" minOccurs="0"/>
                <xsd:element ref="ns3:MediaServiceEventHashCode"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b47f0fb-e24d-44b9-89a4-ff46b5ce035f"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2" nillable="true" ma:displayName="Last Shared By User" ma:description="" ma:internalName="LastSharedByUser" ma:readOnly="true">
      <xsd:simpleType>
        <xsd:restriction base="dms:Note">
          <xsd:maxLength value="255"/>
        </xsd:restriction>
      </xsd:simpleType>
    </xsd:element>
    <xsd:element name="LastSharedByTime" ma:index="13"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dbac95d4-689a-4a2b-9845-ea50641fb23b" elementFormDefault="qualified">
    <xsd:import namespace="http://schemas.microsoft.com/office/2006/documentManagement/types"/>
    <xsd:import namespace="http://schemas.microsoft.com/office/infopath/2007/PartnerControls"/>
    <xsd:element name="Team_x0020_Members" ma:index="10" nillable="true" ma:displayName="Team Members" ma:SearchPeopleOnly="false" ma:SharePointGroup="0" ma:internalName="Team_x0020_Members">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test1" ma:index="11" nillable="true" ma:displayName="test1" ma:internalName="test1">
      <xsd:simpleType>
        <xsd:restriction base="dms:Note">
          <xsd:maxLength value="255"/>
        </xsd:restriction>
      </xsd:simpleType>
    </xsd:element>
    <xsd:element name="MediaServiceMetadata" ma:index="14" nillable="true" ma:displayName="MediaServiceMetadata" ma:description="" ma:hidden="true" ma:internalName="MediaServiceMetadata" ma:readOnly="true">
      <xsd:simpleType>
        <xsd:restriction base="dms:Note"/>
      </xsd:simpleType>
    </xsd:element>
    <xsd:element name="MediaServiceFastMetadata" ma:index="15" nillable="true" ma:displayName="MediaServiceFastMetadata" ma:description="" ma:hidden="true" ma:internalName="MediaServiceFastMetadata" ma:readOnly="true">
      <xsd:simpleType>
        <xsd:restriction base="dms:Note"/>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AutoKeyPoints" ma:index="21" nillable="true" ma:displayName="MediaServiceAutoKeyPoints" ma:hidden="true" ma:internalName="MediaServiceAutoKeyPoints" ma:readOnly="true">
      <xsd:simpleType>
        <xsd:restriction base="dms:Note"/>
      </xsd:simpleType>
    </xsd:element>
    <xsd:element name="MediaServiceKeyPoints" ma:index="22" nillable="true" ma:displayName="KeyPoints" ma:internalName="MediaServiceKeyPoints" ma:readOnly="true">
      <xsd:simpleType>
        <xsd:restriction base="dms:Note">
          <xsd:maxLength value="255"/>
        </xsd:restriction>
      </xsd:simpleType>
    </xsd:element>
    <xsd:element name="MediaLengthInSeconds" ma:index="23"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5b47f0fb-e24d-44b9-89a4-ff46b5ce035f">
      <UserInfo>
        <DisplayName/>
        <AccountId xsi:nil="true"/>
        <AccountType/>
      </UserInfo>
    </SharedWithUsers>
    <test1 xmlns="dbac95d4-689a-4a2b-9845-ea50641fb23b" xsi:nil="true"/>
    <Team_x0020_Members xmlns="dbac95d4-689a-4a2b-9845-ea50641fb23b">
      <UserInfo>
        <DisplayName/>
        <AccountId xsi:nil="true"/>
        <AccountType/>
      </UserInfo>
    </Team_x0020_Members>
  </documentManagement>
</p:properties>
</file>

<file path=customXml/itemProps1.xml><?xml version="1.0" encoding="utf-8"?>
<ds:datastoreItem xmlns:ds="http://schemas.openxmlformats.org/officeDocument/2006/customXml" ds:itemID="{E32CFAA7-E308-4DCB-89CD-C84C20E90241}">
  <ds:schemaRefs>
    <ds:schemaRef ds:uri="http://schemas.microsoft.com/sharepoint/v3/contenttype/forms"/>
  </ds:schemaRefs>
</ds:datastoreItem>
</file>

<file path=customXml/itemProps2.xml><?xml version="1.0" encoding="utf-8"?>
<ds:datastoreItem xmlns:ds="http://schemas.openxmlformats.org/officeDocument/2006/customXml" ds:itemID="{A7E3CE7F-DB89-4155-88C3-5669EA883D9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b47f0fb-e24d-44b9-89a4-ff46b5ce035f"/>
    <ds:schemaRef ds:uri="dbac95d4-689a-4a2b-9845-ea50641fb23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A9BA192-EF86-48DF-982C-2C526A268392}">
  <ds:schemaRefs>
    <ds:schemaRef ds:uri="http://schemas.microsoft.com/office/infopath/2007/PartnerControls"/>
    <ds:schemaRef ds:uri="http://purl.org/dc/elements/1.1/"/>
    <ds:schemaRef ds:uri="http://schemas.microsoft.com/office/2006/metadata/properties"/>
    <ds:schemaRef ds:uri="http://purl.org/dc/terms/"/>
    <ds:schemaRef ds:uri="0f302c04-584d-4df5-8948-8b6dd1f3c1a5"/>
    <ds:schemaRef ds:uri="http://schemas.openxmlformats.org/package/2006/metadata/core-properties"/>
    <ds:schemaRef ds:uri="http://schemas.microsoft.com/office/2006/documentManagement/types"/>
    <ds:schemaRef ds:uri="48fa25a7-52b6-4e1f-81c8-80356bf0725f"/>
    <ds:schemaRef ds:uri="http://www.w3.org/XML/1998/namespace"/>
    <ds:schemaRef ds:uri="http://purl.org/dc/dcmitype/"/>
    <ds:schemaRef ds:uri="5b47f0fb-e24d-44b9-89a4-ff46b5ce035f"/>
    <ds:schemaRef ds:uri="dbac95d4-689a-4a2b-9845-ea50641fb23b"/>
  </ds:schemaRefs>
</ds:datastoreItem>
</file>

<file path=docProps/app.xml><?xml version="1.0" encoding="utf-8"?>
<Properties xmlns="http://schemas.openxmlformats.org/officeDocument/2006/extended-properties" xmlns:vt="http://schemas.openxmlformats.org/officeDocument/2006/docPropsVTypes">
  <TotalTime>14742</TotalTime>
  <Words>4628</Words>
  <Application>Microsoft Office PowerPoint</Application>
  <PresentationFormat>Widescreen</PresentationFormat>
  <Paragraphs>528</Paragraphs>
  <Slides>63</Slides>
  <Notes>16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63</vt:i4>
      </vt:variant>
    </vt:vector>
  </HeadingPairs>
  <TitlesOfParts>
    <vt:vector size="73" baseType="lpstr">
      <vt:lpstr>Arial</vt:lpstr>
      <vt:lpstr>Arial</vt:lpstr>
      <vt:lpstr>Calibri</vt:lpstr>
      <vt:lpstr>CheltenhamStd-Book</vt:lpstr>
      <vt:lpstr>Courier New</vt:lpstr>
      <vt:lpstr>CourierStd</vt:lpstr>
      <vt:lpstr>Helvetica</vt:lpstr>
      <vt:lpstr>Open Sans</vt:lpstr>
      <vt:lpstr>Summer Font</vt:lpstr>
      <vt:lpstr>Office Theme</vt:lpstr>
      <vt:lpstr>Hands-On Ethical Hacking and Network Defense, Edition 4</vt:lpstr>
      <vt:lpstr>Module Objectives</vt:lpstr>
      <vt:lpstr>Windows OS Vulnerabilities (1 of 2) </vt:lpstr>
      <vt:lpstr>Windows Server Vulnerabilities Found at CVE</vt:lpstr>
      <vt:lpstr>Windows OS Vulnerabilities (2 of 2) </vt:lpstr>
      <vt:lpstr>Windows File Systems</vt:lpstr>
      <vt:lpstr>File Allocation Table</vt:lpstr>
      <vt:lpstr>NTFS</vt:lpstr>
      <vt:lpstr>Remote Procedure Call</vt:lpstr>
      <vt:lpstr>NetBIOS (1 of 2)</vt:lpstr>
      <vt:lpstr>NetBIOS (2 of 2)</vt:lpstr>
      <vt:lpstr>Server Message Block (1 of 2)</vt:lpstr>
      <vt:lpstr>Server Message Block (2 of 2)</vt:lpstr>
      <vt:lpstr>Common Internet File System (1 of 3)</vt:lpstr>
      <vt:lpstr>Common Internet File System (2 of 3)</vt:lpstr>
      <vt:lpstr>Common Internet File System (3 of 3)</vt:lpstr>
      <vt:lpstr>Null Sessions</vt:lpstr>
      <vt:lpstr>Web Services</vt:lpstr>
      <vt:lpstr>MS SQL Server</vt:lpstr>
      <vt:lpstr>Buffer Overflows</vt:lpstr>
      <vt:lpstr>Passwords and Authentication (1 of 3) </vt:lpstr>
      <vt:lpstr>Passwords and Authentication (2 of 3) </vt:lpstr>
      <vt:lpstr>Passwords and Authentication (3 of 3) </vt:lpstr>
      <vt:lpstr>Knowledge Check Activity 8-1</vt:lpstr>
      <vt:lpstr>Knowledge Check Activity 8-1: Answer</vt:lpstr>
      <vt:lpstr>Polling Activity 8-1</vt:lpstr>
      <vt:lpstr>Polling Activity 8-1: Answer</vt:lpstr>
      <vt:lpstr>Polling Activity 8-2</vt:lpstr>
      <vt:lpstr>Polling Activity 8-2: Answer</vt:lpstr>
      <vt:lpstr>Tools for Identifying Vulnerabilities in Windows</vt:lpstr>
      <vt:lpstr>Scanning Windows Using Nessus Essentials</vt:lpstr>
      <vt:lpstr>Common Windows Server Configuration and Security Issues (1 of 4)</vt:lpstr>
      <vt:lpstr>Common Windows Server Configuration and Security Issues (2 of 4)</vt:lpstr>
      <vt:lpstr>Common Windows Server Configuration and Security Issues (3 of 4)</vt:lpstr>
      <vt:lpstr>Common Windows Server Configuration and Security Issues (4 of 4)</vt:lpstr>
      <vt:lpstr>Using Nessus Essentials</vt:lpstr>
      <vt:lpstr>Best Practices for Hardening Windows Systems</vt:lpstr>
      <vt:lpstr>Patching Systems (1 of 2)</vt:lpstr>
      <vt:lpstr>Patching Systems (2 of 2)</vt:lpstr>
      <vt:lpstr>Antivirus Solutions</vt:lpstr>
      <vt:lpstr>Enable Logging and Review Logs Regularly</vt:lpstr>
      <vt:lpstr>Disable Unused Services and Filtering Ports</vt:lpstr>
      <vt:lpstr>Other Security Best Practices (1 of 2) </vt:lpstr>
      <vt:lpstr>Other Security Best Practices (2 of 2) </vt:lpstr>
      <vt:lpstr>Linux OS Vulnerabilities</vt:lpstr>
      <vt:lpstr>Samba</vt:lpstr>
      <vt:lpstr>Tools for Identifying Linux Vulnerabilities (1 of 5) </vt:lpstr>
      <vt:lpstr>Tools for Identifying Linux Vulnerabilities (2 of 5) </vt:lpstr>
      <vt:lpstr>Tools for Identifying Linux Vulnerabilities (3 of 5) </vt:lpstr>
      <vt:lpstr>Tools for Identifying Linux Vulnerabilities (4 of 5) </vt:lpstr>
      <vt:lpstr>Tools for Identifying Linux Vulnerabilities (5 of 5) </vt:lpstr>
      <vt:lpstr>Checking for Trojans (1 of 2)</vt:lpstr>
      <vt:lpstr>Checking for Trojans (2 of 2)</vt:lpstr>
      <vt:lpstr>More Countermeasures against Linux Attacks</vt:lpstr>
      <vt:lpstr>User Awareness Training</vt:lpstr>
      <vt:lpstr>Keeping Current</vt:lpstr>
      <vt:lpstr>Secure Configuration</vt:lpstr>
      <vt:lpstr>Knowledge Check Activity 8-2</vt:lpstr>
      <vt:lpstr>Knowledge Check Activity 8-2: Answer</vt:lpstr>
      <vt:lpstr>Discussion Activity 8-1</vt:lpstr>
      <vt:lpstr>Discussion Activity 8-1: Answer</vt:lpstr>
      <vt:lpstr>Self-Assessment</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4: Constitutional Law</dc:title>
  <dc:creator>Onderdonk, Natalie</dc:creator>
  <cp:lastModifiedBy>ansrsource_17</cp:lastModifiedBy>
  <cp:revision>424</cp:revision>
  <dcterms:created xsi:type="dcterms:W3CDTF">2020-07-27T16:46:05Z</dcterms:created>
  <dcterms:modified xsi:type="dcterms:W3CDTF">2022-02-23T13:27:07Z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0x010100DCBD9E0DAEFC3E40A59C31973342194A</vt:lpwstr>
  </property>
</Properties>
</file>

<file path=docProps/thumbnail.jpeg>
</file>